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DM Serif Display" panose="020B0600000101010101" charset="0"/>
      <p:regular r:id="rId33"/>
      <p: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gI/v4nf8KyM2JvK4JmqFZCNujBg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114" y="564"/>
      </p:cViewPr>
      <p:guideLst>
        <p:guide orient="horz" pos="2160"/>
        <p:guide pos="2880"/>
      </p:guideLst>
    </p:cSldViewPr>
  </p:slideViewPr>
  <p:notesTextViewPr>
    <p:cViewPr>
      <p:scale>
        <a:sx n="1" d="1"/>
        <a:sy n="1" d="1"/>
      </p:scale>
      <p:origin x="0" y="-978"/>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ko-KR" altLang="en-US" dirty="0" smtClean="0"/>
              <a:t>안녕하세요</a:t>
            </a:r>
            <a:r>
              <a:rPr lang="en-US" altLang="ko-KR" dirty="0" smtClean="0"/>
              <a:t>.</a:t>
            </a:r>
            <a:r>
              <a:rPr lang="ko-KR" altLang="en-US" baseline="0" dirty="0" smtClean="0"/>
              <a:t> 서울시 아파트 매매가 예측을 주제로 프로젝트를 진행한</a:t>
            </a:r>
            <a:r>
              <a:rPr lang="en-US" altLang="ko-KR" baseline="0" dirty="0" smtClean="0"/>
              <a:t>, </a:t>
            </a:r>
            <a:r>
              <a:rPr lang="ko-KR" altLang="en-US" baseline="0" dirty="0" err="1" smtClean="0"/>
              <a:t>아파트팀</a:t>
            </a:r>
            <a:r>
              <a:rPr lang="ko-KR" altLang="en-US" baseline="0" dirty="0" smtClean="0"/>
              <a:t> 데이터 전처리 및 전반부 발표자 이유리 입니다</a:t>
            </a:r>
            <a:r>
              <a:rPr lang="en-US" altLang="ko-KR" baseline="0" dirty="0" smtClean="0"/>
              <a:t>. </a:t>
            </a:r>
            <a:r>
              <a:rPr lang="ko-KR" altLang="en-US" baseline="0" dirty="0" smtClean="0"/>
              <a:t>반갑습니다</a:t>
            </a:r>
            <a:r>
              <a:rPr lang="en-US" altLang="ko-KR" baseline="0" dirty="0" smtClean="0"/>
              <a:t>.</a:t>
            </a:r>
            <a:endParaRPr lang="ko-KR" altLang="en-US" dirty="0" smtClean="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1c424d337c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sz="1000" dirty="0" smtClean="0">
                <a:solidFill>
                  <a:schemeClr val="dk1"/>
                </a:solidFill>
                <a:latin typeface="Calibri"/>
                <a:ea typeface="Calibri"/>
                <a:cs typeface="Calibri"/>
                <a:sym typeface="Calibri"/>
              </a:rPr>
              <a:t>구 </a:t>
            </a:r>
            <a:r>
              <a:rPr lang="ko-KR" altLang="en-US" sz="1000" dirty="0" err="1" smtClean="0">
                <a:solidFill>
                  <a:schemeClr val="dk1"/>
                </a:solidFill>
                <a:latin typeface="Calibri"/>
                <a:ea typeface="Calibri"/>
                <a:cs typeface="Calibri"/>
                <a:sym typeface="Calibri"/>
              </a:rPr>
              <a:t>경계파일에</a:t>
            </a:r>
            <a:r>
              <a:rPr lang="ko-KR" altLang="en-US" sz="1000" dirty="0" smtClean="0">
                <a:solidFill>
                  <a:schemeClr val="dk1"/>
                </a:solidFill>
                <a:latin typeface="Calibri"/>
                <a:ea typeface="Calibri"/>
                <a:cs typeface="Calibri"/>
                <a:sym typeface="Calibri"/>
              </a:rPr>
              <a:t> 공원</a:t>
            </a:r>
            <a:r>
              <a:rPr lang="en-US" altLang="ko-KR" sz="1000" dirty="0" smtClean="0">
                <a:solidFill>
                  <a:schemeClr val="dk1"/>
                </a:solidFill>
                <a:latin typeface="Calibri"/>
                <a:ea typeface="Calibri"/>
                <a:cs typeface="Calibri"/>
                <a:sym typeface="Calibri"/>
              </a:rPr>
              <a:t>, </a:t>
            </a:r>
            <a:r>
              <a:rPr lang="ko-KR" altLang="en-US" sz="1000" dirty="0" smtClean="0">
                <a:solidFill>
                  <a:schemeClr val="dk1"/>
                </a:solidFill>
                <a:latin typeface="Calibri"/>
                <a:ea typeface="Calibri"/>
                <a:cs typeface="Calibri"/>
                <a:sym typeface="Calibri"/>
              </a:rPr>
              <a:t>병원</a:t>
            </a:r>
            <a:r>
              <a:rPr lang="en-US" altLang="ko-KR" sz="1000" dirty="0" smtClean="0">
                <a:solidFill>
                  <a:schemeClr val="dk1"/>
                </a:solidFill>
                <a:latin typeface="Calibri"/>
                <a:ea typeface="Calibri"/>
                <a:cs typeface="Calibri"/>
                <a:sym typeface="Calibri"/>
              </a:rPr>
              <a:t>, </a:t>
            </a:r>
            <a:r>
              <a:rPr lang="ko-KR" altLang="en-US" sz="1000" dirty="0" smtClean="0">
                <a:solidFill>
                  <a:schemeClr val="dk1"/>
                </a:solidFill>
                <a:latin typeface="Calibri"/>
                <a:ea typeface="Calibri"/>
                <a:cs typeface="Calibri"/>
                <a:sym typeface="Calibri"/>
              </a:rPr>
              <a:t>학교</a:t>
            </a:r>
            <a:r>
              <a:rPr lang="en-US" altLang="ko-KR" sz="1000" dirty="0" smtClean="0">
                <a:solidFill>
                  <a:schemeClr val="dk1"/>
                </a:solidFill>
                <a:latin typeface="Calibri"/>
                <a:ea typeface="Calibri"/>
                <a:cs typeface="Calibri"/>
                <a:sym typeface="Calibri"/>
              </a:rPr>
              <a:t>, </a:t>
            </a:r>
            <a:r>
              <a:rPr lang="ko-KR" altLang="en-US" sz="1000" dirty="0" smtClean="0">
                <a:solidFill>
                  <a:schemeClr val="dk1"/>
                </a:solidFill>
                <a:latin typeface="Calibri"/>
                <a:ea typeface="Calibri"/>
                <a:cs typeface="Calibri"/>
                <a:sym typeface="Calibri"/>
              </a:rPr>
              <a:t>버스정류장 </a:t>
            </a:r>
            <a:r>
              <a:rPr lang="en-US" altLang="ko-KR" sz="1000" dirty="0" smtClean="0">
                <a:solidFill>
                  <a:schemeClr val="dk1"/>
                </a:solidFill>
                <a:latin typeface="Calibri"/>
                <a:ea typeface="Calibri"/>
                <a:cs typeface="Calibri"/>
                <a:sym typeface="Calibri"/>
              </a:rPr>
              <a:t>19</a:t>
            </a:r>
            <a:r>
              <a:rPr lang="ko-KR" altLang="en-US" sz="1000" dirty="0" smtClean="0">
                <a:solidFill>
                  <a:schemeClr val="dk1"/>
                </a:solidFill>
                <a:latin typeface="Calibri"/>
                <a:ea typeface="Calibri"/>
                <a:cs typeface="Calibri"/>
                <a:sym typeface="Calibri"/>
              </a:rPr>
              <a:t>년부터 </a:t>
            </a:r>
            <a:r>
              <a:rPr lang="en-US" altLang="ko-KR" sz="1000" dirty="0" smtClean="0">
                <a:solidFill>
                  <a:schemeClr val="dk1"/>
                </a:solidFill>
                <a:latin typeface="Calibri"/>
                <a:ea typeface="Calibri"/>
                <a:cs typeface="Calibri"/>
                <a:sym typeface="Calibri"/>
              </a:rPr>
              <a:t>23</a:t>
            </a:r>
            <a:r>
              <a:rPr lang="ko-KR" altLang="en-US" sz="1000" dirty="0" smtClean="0">
                <a:solidFill>
                  <a:schemeClr val="dk1"/>
                </a:solidFill>
                <a:latin typeface="Calibri"/>
                <a:ea typeface="Calibri"/>
                <a:cs typeface="Calibri"/>
                <a:sym typeface="Calibri"/>
              </a:rPr>
              <a:t>년까지 연도별 지하철역의 수를 시각화 한</a:t>
            </a:r>
            <a:r>
              <a:rPr lang="ko-KR" altLang="en-US" sz="1000" baseline="0" dirty="0" smtClean="0">
                <a:solidFill>
                  <a:schemeClr val="dk1"/>
                </a:solidFill>
                <a:latin typeface="Calibri"/>
                <a:ea typeface="Calibri"/>
                <a:cs typeface="Calibri"/>
                <a:sym typeface="Calibri"/>
              </a:rPr>
              <a:t> 것입니다</a:t>
            </a:r>
            <a:r>
              <a:rPr lang="en-US" altLang="ko-KR" sz="1000" baseline="0" dirty="0" smtClean="0">
                <a:solidFill>
                  <a:schemeClr val="dk1"/>
                </a:solidFill>
                <a:latin typeface="Calibri"/>
                <a:ea typeface="Calibri"/>
                <a:cs typeface="Calibri"/>
                <a:sym typeface="Calibri"/>
              </a:rPr>
              <a:t>. </a:t>
            </a:r>
            <a:endParaRPr lang="en-US" sz="1000" dirty="0" smtClean="0">
              <a:solidFill>
                <a:schemeClr val="dk1"/>
              </a:solidFill>
              <a:latin typeface="Calibri"/>
              <a:ea typeface="Calibri"/>
              <a:cs typeface="Calibri"/>
              <a:sym typeface="Calibri"/>
            </a:endParaRPr>
          </a:p>
          <a:p>
            <a:pPr marL="0" lvl="0" indent="0" algn="l" rtl="0">
              <a:spcBef>
                <a:spcPts val="0"/>
              </a:spcBef>
              <a:spcAft>
                <a:spcPts val="0"/>
              </a:spcAft>
              <a:buNone/>
            </a:pPr>
            <a:r>
              <a:rPr lang="ko-KR" altLang="en-US" sz="1000" dirty="0" smtClean="0">
                <a:solidFill>
                  <a:schemeClr val="dk1"/>
                </a:solidFill>
                <a:latin typeface="Calibri"/>
                <a:ea typeface="Calibri"/>
                <a:cs typeface="Calibri"/>
                <a:sym typeface="Calibri"/>
              </a:rPr>
              <a:t>아파트를 기준으로 </a:t>
            </a:r>
            <a:r>
              <a:rPr lang="ko-KR" altLang="en-US" sz="1000" dirty="0" err="1" smtClean="0">
                <a:solidFill>
                  <a:schemeClr val="dk1"/>
                </a:solidFill>
                <a:latin typeface="Calibri"/>
                <a:ea typeface="Calibri"/>
                <a:cs typeface="Calibri"/>
                <a:sym typeface="Calibri"/>
              </a:rPr>
              <a:t>매매가를</a:t>
            </a:r>
            <a:r>
              <a:rPr lang="ko-KR" altLang="en-US" sz="1000" dirty="0" smtClean="0">
                <a:solidFill>
                  <a:schemeClr val="dk1"/>
                </a:solidFill>
                <a:latin typeface="Calibri"/>
                <a:ea typeface="Calibri"/>
                <a:cs typeface="Calibri"/>
                <a:sym typeface="Calibri"/>
              </a:rPr>
              <a:t> 예측하기위해서 위도 경도로 변환한 모든 아파트를 기준으로 가장 가까운 버스정류장</a:t>
            </a:r>
            <a:r>
              <a:rPr lang="en-US" altLang="ko-KR" sz="1000" dirty="0" smtClean="0">
                <a:solidFill>
                  <a:schemeClr val="dk1"/>
                </a:solidFill>
                <a:latin typeface="Calibri"/>
                <a:ea typeface="Calibri"/>
                <a:cs typeface="Calibri"/>
                <a:sym typeface="Calibri"/>
              </a:rPr>
              <a:t>, </a:t>
            </a:r>
            <a:r>
              <a:rPr lang="ko-KR" altLang="en-US" sz="1000" dirty="0" smtClean="0">
                <a:solidFill>
                  <a:schemeClr val="dk1"/>
                </a:solidFill>
                <a:latin typeface="Calibri"/>
                <a:ea typeface="Calibri"/>
                <a:cs typeface="Calibri"/>
                <a:sym typeface="Calibri"/>
              </a:rPr>
              <a:t>학교</a:t>
            </a:r>
            <a:r>
              <a:rPr lang="en-US" altLang="ko-KR" sz="1000" dirty="0" smtClean="0">
                <a:solidFill>
                  <a:schemeClr val="dk1"/>
                </a:solidFill>
                <a:latin typeface="Calibri"/>
                <a:ea typeface="Calibri"/>
                <a:cs typeface="Calibri"/>
                <a:sym typeface="Calibri"/>
              </a:rPr>
              <a:t>, </a:t>
            </a:r>
            <a:r>
              <a:rPr lang="ko-KR" altLang="en-US" sz="1000" dirty="0" smtClean="0">
                <a:solidFill>
                  <a:schemeClr val="dk1"/>
                </a:solidFill>
                <a:latin typeface="Calibri"/>
                <a:ea typeface="Calibri"/>
                <a:cs typeface="Calibri"/>
                <a:sym typeface="Calibri"/>
              </a:rPr>
              <a:t>병원</a:t>
            </a:r>
            <a:r>
              <a:rPr lang="en-US" altLang="ko-KR" sz="1000" dirty="0" smtClean="0">
                <a:solidFill>
                  <a:schemeClr val="dk1"/>
                </a:solidFill>
                <a:latin typeface="Calibri"/>
                <a:ea typeface="Calibri"/>
                <a:cs typeface="Calibri"/>
                <a:sym typeface="Calibri"/>
              </a:rPr>
              <a:t>, </a:t>
            </a:r>
            <a:r>
              <a:rPr lang="ko-KR" altLang="en-US" sz="1000" dirty="0" smtClean="0">
                <a:solidFill>
                  <a:schemeClr val="dk1"/>
                </a:solidFill>
                <a:latin typeface="Calibri"/>
                <a:ea typeface="Calibri"/>
                <a:cs typeface="Calibri"/>
                <a:sym typeface="Calibri"/>
              </a:rPr>
              <a:t>공원 연도별 지하철역과의 거리를 계산하였습니다</a:t>
            </a:r>
            <a:r>
              <a:rPr lang="en-US" altLang="ko-KR" sz="1000" dirty="0" smtClean="0">
                <a:solidFill>
                  <a:schemeClr val="dk1"/>
                </a:solidFill>
                <a:latin typeface="Calibri"/>
                <a:ea typeface="Calibri"/>
                <a:cs typeface="Calibri"/>
                <a:sym typeface="Calibri"/>
              </a:rPr>
              <a:t>. </a:t>
            </a:r>
            <a:r>
              <a:rPr lang="ko-KR" altLang="en-US" sz="1000" dirty="0" smtClean="0">
                <a:solidFill>
                  <a:schemeClr val="dk1"/>
                </a:solidFill>
                <a:latin typeface="Calibri"/>
                <a:ea typeface="Calibri"/>
                <a:cs typeface="Calibri"/>
                <a:sym typeface="Calibri"/>
              </a:rPr>
              <a:t>뿐만 아니라 </a:t>
            </a:r>
            <a:r>
              <a:rPr lang="en-US" altLang="ko-KR" sz="1000" dirty="0" smtClean="0">
                <a:solidFill>
                  <a:schemeClr val="dk1"/>
                </a:solidFill>
                <a:latin typeface="Calibri"/>
                <a:ea typeface="Calibri"/>
                <a:cs typeface="Calibri"/>
                <a:sym typeface="Calibri"/>
              </a:rPr>
              <a:t>0</a:t>
            </a:r>
            <a:r>
              <a:rPr lang="ko-KR" altLang="en-US" sz="1000" dirty="0" smtClean="0">
                <a:solidFill>
                  <a:schemeClr val="dk1"/>
                </a:solidFill>
                <a:latin typeface="Calibri"/>
                <a:ea typeface="Calibri"/>
                <a:cs typeface="Calibri"/>
                <a:sym typeface="Calibri"/>
              </a:rPr>
              <a:t>에서 </a:t>
            </a:r>
            <a:r>
              <a:rPr lang="en-US" altLang="ko-KR" sz="1000" dirty="0" smtClean="0">
                <a:solidFill>
                  <a:schemeClr val="dk1"/>
                </a:solidFill>
                <a:latin typeface="Calibri"/>
                <a:ea typeface="Calibri"/>
                <a:cs typeface="Calibri"/>
                <a:sym typeface="Calibri"/>
              </a:rPr>
              <a:t>500</a:t>
            </a:r>
            <a:r>
              <a:rPr lang="ko-KR" altLang="en-US" sz="1000" dirty="0" smtClean="0">
                <a:solidFill>
                  <a:schemeClr val="dk1"/>
                </a:solidFill>
                <a:latin typeface="Calibri"/>
                <a:ea typeface="Calibri"/>
                <a:cs typeface="Calibri"/>
                <a:sym typeface="Calibri"/>
              </a:rPr>
              <a:t>미터</a:t>
            </a:r>
            <a:r>
              <a:rPr lang="en-US" altLang="ko-KR" sz="1000" dirty="0" smtClean="0">
                <a:solidFill>
                  <a:schemeClr val="dk1"/>
                </a:solidFill>
                <a:latin typeface="Calibri"/>
                <a:ea typeface="Calibri"/>
                <a:cs typeface="Calibri"/>
                <a:sym typeface="Calibri"/>
              </a:rPr>
              <a:t>, 500</a:t>
            </a:r>
            <a:r>
              <a:rPr lang="ko-KR" altLang="en-US" sz="1000" dirty="0" smtClean="0">
                <a:solidFill>
                  <a:schemeClr val="dk1"/>
                </a:solidFill>
                <a:latin typeface="Calibri"/>
                <a:ea typeface="Calibri"/>
                <a:cs typeface="Calibri"/>
                <a:sym typeface="Calibri"/>
              </a:rPr>
              <a:t>미터에서 </a:t>
            </a:r>
            <a:r>
              <a:rPr lang="en-US" altLang="ko-KR" sz="1000" dirty="0" smtClean="0">
                <a:solidFill>
                  <a:schemeClr val="dk1"/>
                </a:solidFill>
                <a:latin typeface="Calibri"/>
                <a:ea typeface="Calibri"/>
                <a:cs typeface="Calibri"/>
                <a:sym typeface="Calibri"/>
              </a:rPr>
              <a:t>1</a:t>
            </a:r>
            <a:r>
              <a:rPr lang="ko-KR" altLang="en-US" sz="1000" dirty="0" err="1" smtClean="0">
                <a:solidFill>
                  <a:schemeClr val="dk1"/>
                </a:solidFill>
                <a:latin typeface="Calibri"/>
                <a:ea typeface="Calibri"/>
                <a:cs typeface="Calibri"/>
                <a:sym typeface="Calibri"/>
              </a:rPr>
              <a:t>키로미터</a:t>
            </a:r>
            <a:r>
              <a:rPr lang="en-US" altLang="ko-KR" sz="1000" dirty="0" smtClean="0">
                <a:solidFill>
                  <a:schemeClr val="dk1"/>
                </a:solidFill>
                <a:latin typeface="Calibri"/>
                <a:ea typeface="Calibri"/>
                <a:cs typeface="Calibri"/>
                <a:sym typeface="Calibri"/>
              </a:rPr>
              <a:t>, 1</a:t>
            </a:r>
            <a:r>
              <a:rPr lang="ko-KR" altLang="en-US" sz="1000" dirty="0" smtClean="0">
                <a:solidFill>
                  <a:schemeClr val="dk1"/>
                </a:solidFill>
                <a:latin typeface="Calibri"/>
                <a:ea typeface="Calibri"/>
                <a:cs typeface="Calibri"/>
                <a:sym typeface="Calibri"/>
              </a:rPr>
              <a:t>키로미터에서 </a:t>
            </a:r>
            <a:r>
              <a:rPr lang="en-US" altLang="ko-KR" sz="1000" dirty="0" smtClean="0">
                <a:solidFill>
                  <a:schemeClr val="dk1"/>
                </a:solidFill>
                <a:latin typeface="Calibri"/>
                <a:ea typeface="Calibri"/>
                <a:cs typeface="Calibri"/>
                <a:sym typeface="Calibri"/>
              </a:rPr>
              <a:t>1.5</a:t>
            </a:r>
            <a:r>
              <a:rPr lang="ko-KR" altLang="en-US" sz="1000" dirty="0" err="1" smtClean="0">
                <a:solidFill>
                  <a:schemeClr val="dk1"/>
                </a:solidFill>
                <a:latin typeface="Calibri"/>
                <a:ea typeface="Calibri"/>
                <a:cs typeface="Calibri"/>
                <a:sym typeface="Calibri"/>
              </a:rPr>
              <a:t>키로미터</a:t>
            </a:r>
            <a:r>
              <a:rPr lang="ko-KR" altLang="en-US" sz="1000" dirty="0" smtClean="0">
                <a:solidFill>
                  <a:schemeClr val="dk1"/>
                </a:solidFill>
                <a:latin typeface="Calibri"/>
                <a:ea typeface="Calibri"/>
                <a:cs typeface="Calibri"/>
                <a:sym typeface="Calibri"/>
              </a:rPr>
              <a:t> </a:t>
            </a:r>
            <a:r>
              <a:rPr lang="en-US" altLang="ko-KR" sz="1000" dirty="0" smtClean="0">
                <a:solidFill>
                  <a:schemeClr val="dk1"/>
                </a:solidFill>
                <a:latin typeface="Calibri"/>
                <a:ea typeface="Calibri"/>
                <a:cs typeface="Calibri"/>
                <a:sym typeface="Calibri"/>
              </a:rPr>
              <a:t>3</a:t>
            </a:r>
            <a:r>
              <a:rPr lang="ko-KR" altLang="en-US" sz="1000" dirty="0" smtClean="0">
                <a:solidFill>
                  <a:schemeClr val="dk1"/>
                </a:solidFill>
                <a:latin typeface="Calibri"/>
                <a:ea typeface="Calibri"/>
                <a:cs typeface="Calibri"/>
                <a:sym typeface="Calibri"/>
              </a:rPr>
              <a:t>개 구간으로 나눠 각 </a:t>
            </a:r>
            <a:r>
              <a:rPr lang="ko-KR" altLang="en-US" sz="1000" dirty="0" err="1" smtClean="0">
                <a:solidFill>
                  <a:schemeClr val="dk1"/>
                </a:solidFill>
                <a:latin typeface="Calibri"/>
                <a:ea typeface="Calibri"/>
                <a:cs typeface="Calibri"/>
                <a:sym typeface="Calibri"/>
              </a:rPr>
              <a:t>구간안에</a:t>
            </a:r>
            <a:r>
              <a:rPr lang="ko-KR" altLang="en-US" sz="1000" dirty="0" smtClean="0">
                <a:solidFill>
                  <a:schemeClr val="dk1"/>
                </a:solidFill>
                <a:latin typeface="Calibri"/>
                <a:ea typeface="Calibri"/>
                <a:cs typeface="Calibri"/>
                <a:sym typeface="Calibri"/>
              </a:rPr>
              <a:t> </a:t>
            </a:r>
            <a:r>
              <a:rPr lang="ko-KR" altLang="en-US" sz="1000" dirty="0" err="1" smtClean="0">
                <a:solidFill>
                  <a:schemeClr val="dk1"/>
                </a:solidFill>
                <a:latin typeface="Calibri"/>
                <a:ea typeface="Calibri"/>
                <a:cs typeface="Calibri"/>
                <a:sym typeface="Calibri"/>
              </a:rPr>
              <a:t>몇개씩</a:t>
            </a:r>
            <a:r>
              <a:rPr lang="ko-KR" altLang="en-US" sz="1000" dirty="0" smtClean="0">
                <a:solidFill>
                  <a:schemeClr val="dk1"/>
                </a:solidFill>
                <a:latin typeface="Calibri"/>
                <a:ea typeface="Calibri"/>
                <a:cs typeface="Calibri"/>
                <a:sym typeface="Calibri"/>
              </a:rPr>
              <a:t> 있는지 집계하여 </a:t>
            </a:r>
            <a:r>
              <a:rPr lang="ko-KR" altLang="en-US" sz="1000" dirty="0" err="1" smtClean="0">
                <a:solidFill>
                  <a:schemeClr val="dk1"/>
                </a:solidFill>
                <a:latin typeface="Calibri"/>
                <a:ea typeface="Calibri"/>
                <a:cs typeface="Calibri"/>
                <a:sym typeface="Calibri"/>
              </a:rPr>
              <a:t>각구간마다</a:t>
            </a:r>
            <a:r>
              <a:rPr lang="ko-KR" altLang="en-US" sz="1000" dirty="0" smtClean="0">
                <a:solidFill>
                  <a:schemeClr val="dk1"/>
                </a:solidFill>
                <a:latin typeface="Calibri"/>
                <a:ea typeface="Calibri"/>
                <a:cs typeface="Calibri"/>
                <a:sym typeface="Calibri"/>
              </a:rPr>
              <a:t> </a:t>
            </a:r>
            <a:r>
              <a:rPr lang="en-US" altLang="ko-KR" sz="1000" dirty="0" smtClean="0">
                <a:solidFill>
                  <a:schemeClr val="dk1"/>
                </a:solidFill>
                <a:latin typeface="Calibri"/>
                <a:ea typeface="Calibri"/>
                <a:cs typeface="Calibri"/>
                <a:sym typeface="Calibri"/>
              </a:rPr>
              <a:t>10</a:t>
            </a:r>
            <a:r>
              <a:rPr lang="ko-KR" altLang="en-US" sz="1000" dirty="0" smtClean="0">
                <a:solidFill>
                  <a:schemeClr val="dk1"/>
                </a:solidFill>
                <a:latin typeface="Calibri"/>
                <a:ea typeface="Calibri"/>
                <a:cs typeface="Calibri"/>
                <a:sym typeface="Calibri"/>
              </a:rPr>
              <a:t>점</a:t>
            </a:r>
            <a:r>
              <a:rPr lang="en-US" altLang="ko-KR" sz="1000" dirty="0" smtClean="0">
                <a:solidFill>
                  <a:schemeClr val="dk1"/>
                </a:solidFill>
                <a:latin typeface="Calibri"/>
                <a:ea typeface="Calibri"/>
                <a:cs typeface="Calibri"/>
                <a:sym typeface="Calibri"/>
              </a:rPr>
              <a:t>, 5</a:t>
            </a:r>
            <a:r>
              <a:rPr lang="ko-KR" altLang="en-US" sz="1000" dirty="0" smtClean="0">
                <a:solidFill>
                  <a:schemeClr val="dk1"/>
                </a:solidFill>
                <a:latin typeface="Calibri"/>
                <a:ea typeface="Calibri"/>
                <a:cs typeface="Calibri"/>
                <a:sym typeface="Calibri"/>
              </a:rPr>
              <a:t>점</a:t>
            </a:r>
            <a:r>
              <a:rPr lang="en-US" altLang="ko-KR" sz="1000" dirty="0" smtClean="0">
                <a:solidFill>
                  <a:schemeClr val="dk1"/>
                </a:solidFill>
                <a:latin typeface="Calibri"/>
                <a:ea typeface="Calibri"/>
                <a:cs typeface="Calibri"/>
                <a:sym typeface="Calibri"/>
              </a:rPr>
              <a:t>, 1</a:t>
            </a:r>
            <a:r>
              <a:rPr lang="ko-KR" altLang="en-US" sz="1000" dirty="0" smtClean="0">
                <a:solidFill>
                  <a:schemeClr val="dk1"/>
                </a:solidFill>
                <a:latin typeface="Calibri"/>
                <a:ea typeface="Calibri"/>
                <a:cs typeface="Calibri"/>
                <a:sym typeface="Calibri"/>
              </a:rPr>
              <a:t>점의 가중치를 부여하여 점수를 계산했습니다</a:t>
            </a:r>
            <a:r>
              <a:rPr lang="en-US" altLang="ko-KR" sz="1000" dirty="0" smtClean="0">
                <a:solidFill>
                  <a:schemeClr val="dk1"/>
                </a:solidFill>
                <a:latin typeface="Calibri"/>
                <a:ea typeface="Calibri"/>
                <a:cs typeface="Calibri"/>
                <a:sym typeface="Calibri"/>
              </a:rPr>
              <a:t>. </a:t>
            </a:r>
          </a:p>
          <a:p>
            <a:pPr marL="0" lvl="0" indent="0" algn="l" rtl="0">
              <a:spcBef>
                <a:spcPts val="0"/>
              </a:spcBef>
              <a:spcAft>
                <a:spcPts val="0"/>
              </a:spcAft>
              <a:buNone/>
            </a:pPr>
            <a:r>
              <a:rPr lang="ko-KR" altLang="en-US" sz="1000" dirty="0" smtClean="0">
                <a:solidFill>
                  <a:schemeClr val="dk1"/>
                </a:solidFill>
                <a:latin typeface="Calibri"/>
                <a:ea typeface="Calibri"/>
                <a:cs typeface="Calibri"/>
                <a:sym typeface="Calibri"/>
              </a:rPr>
              <a:t>이렇게 구간을 나눈 이유는 도보로 약 </a:t>
            </a:r>
            <a:r>
              <a:rPr lang="en-US" altLang="ko-KR" sz="1000" dirty="0" smtClean="0">
                <a:solidFill>
                  <a:schemeClr val="dk1"/>
                </a:solidFill>
                <a:latin typeface="Calibri"/>
                <a:ea typeface="Calibri"/>
                <a:cs typeface="Calibri"/>
                <a:sym typeface="Calibri"/>
              </a:rPr>
              <a:t>5</a:t>
            </a:r>
            <a:r>
              <a:rPr lang="ko-KR" altLang="en-US" sz="1000" dirty="0" err="1" smtClean="0">
                <a:solidFill>
                  <a:schemeClr val="dk1"/>
                </a:solidFill>
                <a:latin typeface="Calibri"/>
                <a:ea typeface="Calibri"/>
                <a:cs typeface="Calibri"/>
                <a:sym typeface="Calibri"/>
              </a:rPr>
              <a:t>분거리</a:t>
            </a:r>
            <a:r>
              <a:rPr lang="en-US" altLang="ko-KR" sz="1000" dirty="0" smtClean="0">
                <a:solidFill>
                  <a:schemeClr val="dk1"/>
                </a:solidFill>
                <a:latin typeface="Calibri"/>
                <a:ea typeface="Calibri"/>
                <a:cs typeface="Calibri"/>
                <a:sym typeface="Calibri"/>
              </a:rPr>
              <a:t>, </a:t>
            </a:r>
            <a:r>
              <a:rPr lang="ko-KR" altLang="en-US" sz="1000" dirty="0" err="1" smtClean="0">
                <a:solidFill>
                  <a:schemeClr val="dk1"/>
                </a:solidFill>
                <a:latin typeface="Calibri"/>
                <a:ea typeface="Calibri"/>
                <a:cs typeface="Calibri"/>
                <a:sym typeface="Calibri"/>
              </a:rPr>
              <a:t>걸을만</a:t>
            </a:r>
            <a:r>
              <a:rPr lang="ko-KR" altLang="en-US" sz="1000" dirty="0" smtClean="0">
                <a:solidFill>
                  <a:schemeClr val="dk1"/>
                </a:solidFill>
                <a:latin typeface="Calibri"/>
                <a:ea typeface="Calibri"/>
                <a:cs typeface="Calibri"/>
                <a:sym typeface="Calibri"/>
              </a:rPr>
              <a:t> 하다 싶은 정도</a:t>
            </a:r>
            <a:r>
              <a:rPr lang="en-US" altLang="ko-KR" sz="1000" dirty="0" smtClean="0">
                <a:solidFill>
                  <a:schemeClr val="dk1"/>
                </a:solidFill>
                <a:latin typeface="Calibri"/>
                <a:ea typeface="Calibri"/>
                <a:cs typeface="Calibri"/>
                <a:sym typeface="Calibri"/>
              </a:rPr>
              <a:t>, </a:t>
            </a:r>
            <a:r>
              <a:rPr lang="ko-KR" altLang="en-US" sz="1000" dirty="0" smtClean="0">
                <a:solidFill>
                  <a:schemeClr val="dk1"/>
                </a:solidFill>
                <a:latin typeface="Calibri"/>
                <a:ea typeface="Calibri"/>
                <a:cs typeface="Calibri"/>
                <a:sym typeface="Calibri"/>
              </a:rPr>
              <a:t> 도보로 약 </a:t>
            </a:r>
            <a:r>
              <a:rPr lang="en-US" altLang="ko-KR" sz="1000" dirty="0" smtClean="0">
                <a:solidFill>
                  <a:schemeClr val="dk1"/>
                </a:solidFill>
                <a:latin typeface="Calibri"/>
                <a:ea typeface="Calibri"/>
                <a:cs typeface="Calibri"/>
                <a:sym typeface="Calibri"/>
              </a:rPr>
              <a:t>10</a:t>
            </a:r>
            <a:r>
              <a:rPr lang="ko-KR" altLang="en-US" sz="1000" dirty="0" err="1" smtClean="0">
                <a:solidFill>
                  <a:schemeClr val="dk1"/>
                </a:solidFill>
                <a:latin typeface="Calibri"/>
                <a:ea typeface="Calibri"/>
                <a:cs typeface="Calibri"/>
                <a:sym typeface="Calibri"/>
              </a:rPr>
              <a:t>분거리</a:t>
            </a:r>
            <a:r>
              <a:rPr lang="en-US" altLang="ko-KR" sz="1000" dirty="0" smtClean="0">
                <a:solidFill>
                  <a:schemeClr val="dk1"/>
                </a:solidFill>
                <a:latin typeface="Calibri"/>
                <a:ea typeface="Calibri"/>
                <a:cs typeface="Calibri"/>
                <a:sym typeface="Calibri"/>
              </a:rPr>
              <a:t>,</a:t>
            </a:r>
            <a:r>
              <a:rPr lang="en-US" altLang="ko-KR" sz="1000" baseline="0" dirty="0" smtClean="0">
                <a:solidFill>
                  <a:schemeClr val="dk1"/>
                </a:solidFill>
                <a:latin typeface="Calibri"/>
                <a:ea typeface="Calibri"/>
                <a:cs typeface="Calibri"/>
                <a:sym typeface="Calibri"/>
              </a:rPr>
              <a:t> </a:t>
            </a:r>
            <a:r>
              <a:rPr lang="ko-KR" altLang="en-US" sz="1000" baseline="0" dirty="0" err="1" smtClean="0">
                <a:solidFill>
                  <a:schemeClr val="dk1"/>
                </a:solidFill>
                <a:latin typeface="Calibri"/>
                <a:ea typeface="Calibri"/>
                <a:cs typeface="Calibri"/>
                <a:sym typeface="Calibri"/>
              </a:rPr>
              <a:t>걷긴하지만</a:t>
            </a:r>
            <a:r>
              <a:rPr lang="ko-KR" altLang="en-US" sz="1000" baseline="0" dirty="0" smtClean="0">
                <a:solidFill>
                  <a:schemeClr val="dk1"/>
                </a:solidFill>
                <a:latin typeface="Calibri"/>
                <a:ea typeface="Calibri"/>
                <a:cs typeface="Calibri"/>
                <a:sym typeface="Calibri"/>
              </a:rPr>
              <a:t> 약간 멀다 싶은 정도</a:t>
            </a:r>
            <a:r>
              <a:rPr lang="en-US" altLang="ko-KR" sz="1000" baseline="0" dirty="0" smtClean="0">
                <a:solidFill>
                  <a:schemeClr val="dk1"/>
                </a:solidFill>
                <a:latin typeface="Calibri"/>
                <a:ea typeface="Calibri"/>
                <a:cs typeface="Calibri"/>
                <a:sym typeface="Calibri"/>
              </a:rPr>
              <a:t>, </a:t>
            </a:r>
            <a:r>
              <a:rPr lang="ko-KR" altLang="en-US" sz="1000" dirty="0" smtClean="0">
                <a:solidFill>
                  <a:schemeClr val="dk1"/>
                </a:solidFill>
                <a:latin typeface="Calibri"/>
                <a:ea typeface="Calibri"/>
                <a:cs typeface="Calibri"/>
                <a:sym typeface="Calibri"/>
              </a:rPr>
              <a:t>도보로 약 </a:t>
            </a:r>
            <a:r>
              <a:rPr lang="en-US" altLang="ko-KR" sz="1000" dirty="0" smtClean="0">
                <a:solidFill>
                  <a:schemeClr val="dk1"/>
                </a:solidFill>
                <a:latin typeface="Calibri"/>
                <a:ea typeface="Calibri"/>
                <a:cs typeface="Calibri"/>
                <a:sym typeface="Calibri"/>
              </a:rPr>
              <a:t>15</a:t>
            </a:r>
            <a:r>
              <a:rPr lang="ko-KR" altLang="en-US" sz="1000" dirty="0" smtClean="0">
                <a:solidFill>
                  <a:schemeClr val="dk1"/>
                </a:solidFill>
                <a:latin typeface="Calibri"/>
                <a:ea typeface="Calibri"/>
                <a:cs typeface="Calibri"/>
                <a:sym typeface="Calibri"/>
              </a:rPr>
              <a:t>분 이상인 거리</a:t>
            </a:r>
            <a:r>
              <a:rPr lang="en-US" altLang="ko-KR" sz="1000" dirty="0" smtClean="0">
                <a:solidFill>
                  <a:schemeClr val="dk1"/>
                </a:solidFill>
                <a:latin typeface="Calibri"/>
                <a:ea typeface="Calibri"/>
                <a:cs typeface="Calibri"/>
                <a:sym typeface="Calibri"/>
              </a:rPr>
              <a:t>,  </a:t>
            </a:r>
            <a:r>
              <a:rPr lang="ko-KR" altLang="en-US" sz="1000" dirty="0" smtClean="0">
                <a:solidFill>
                  <a:schemeClr val="dk1"/>
                </a:solidFill>
                <a:latin typeface="Calibri"/>
                <a:ea typeface="Calibri"/>
                <a:cs typeface="Calibri"/>
                <a:sym typeface="Calibri"/>
              </a:rPr>
              <a:t>걷자니 멀고 </a:t>
            </a:r>
            <a:r>
              <a:rPr lang="ko-KR" altLang="en-US" sz="1000" dirty="0" err="1" smtClean="0">
                <a:solidFill>
                  <a:schemeClr val="dk1"/>
                </a:solidFill>
                <a:latin typeface="Calibri"/>
                <a:ea typeface="Calibri"/>
                <a:cs typeface="Calibri"/>
                <a:sym typeface="Calibri"/>
              </a:rPr>
              <a:t>버스타자니</a:t>
            </a:r>
            <a:r>
              <a:rPr lang="ko-KR" altLang="en-US" sz="1000" dirty="0" smtClean="0">
                <a:solidFill>
                  <a:schemeClr val="dk1"/>
                </a:solidFill>
                <a:latin typeface="Calibri"/>
                <a:ea typeface="Calibri"/>
                <a:cs typeface="Calibri"/>
                <a:sym typeface="Calibri"/>
              </a:rPr>
              <a:t> 가깝다고 느낄 만한 정도라고 사료되었기 때문입니다</a:t>
            </a:r>
            <a:r>
              <a:rPr lang="en-US" altLang="ko-KR" sz="1000" dirty="0" smtClean="0">
                <a:solidFill>
                  <a:schemeClr val="dk1"/>
                </a:solidFill>
                <a:latin typeface="Calibri"/>
                <a:ea typeface="Calibri"/>
                <a:cs typeface="Calibri"/>
                <a:sym typeface="Calibri"/>
              </a:rPr>
              <a:t>.</a:t>
            </a:r>
          </a:p>
          <a:p>
            <a:pPr marL="0" lvl="0" indent="0" algn="l" rtl="0">
              <a:spcBef>
                <a:spcPts val="0"/>
              </a:spcBef>
              <a:spcAft>
                <a:spcPts val="0"/>
              </a:spcAft>
              <a:buNone/>
            </a:pPr>
            <a:r>
              <a:rPr lang="ko-KR" altLang="en-US" sz="1000" dirty="0" smtClean="0">
                <a:solidFill>
                  <a:schemeClr val="dk1"/>
                </a:solidFill>
                <a:latin typeface="Calibri"/>
                <a:ea typeface="Calibri"/>
                <a:cs typeface="Calibri"/>
                <a:sym typeface="Calibri"/>
              </a:rPr>
              <a:t>이와 더불어 아파트의 위도 경도 값을 활용하여 서울시 구 </a:t>
            </a:r>
            <a:r>
              <a:rPr lang="ko-KR" altLang="en-US" sz="1000" dirty="0" err="1" smtClean="0">
                <a:solidFill>
                  <a:schemeClr val="dk1"/>
                </a:solidFill>
                <a:latin typeface="Calibri"/>
                <a:ea typeface="Calibri"/>
                <a:cs typeface="Calibri"/>
                <a:sym typeface="Calibri"/>
              </a:rPr>
              <a:t>경계데이터</a:t>
            </a:r>
            <a:r>
              <a:rPr lang="en-US" altLang="ko-KR" sz="1000" dirty="0" smtClean="0">
                <a:solidFill>
                  <a:schemeClr val="dk1"/>
                </a:solidFill>
                <a:latin typeface="Calibri"/>
                <a:ea typeface="Calibri"/>
                <a:cs typeface="Calibri"/>
                <a:sym typeface="Calibri"/>
              </a:rPr>
              <a:t>, </a:t>
            </a:r>
            <a:r>
              <a:rPr lang="ko-KR" altLang="en-US" sz="1000" dirty="0" smtClean="0">
                <a:solidFill>
                  <a:schemeClr val="dk1"/>
                </a:solidFill>
                <a:latin typeface="Calibri"/>
                <a:ea typeface="Calibri"/>
                <a:cs typeface="Calibri"/>
                <a:sym typeface="Calibri"/>
              </a:rPr>
              <a:t>행정동 </a:t>
            </a:r>
            <a:r>
              <a:rPr lang="ko-KR" altLang="en-US" sz="1000" dirty="0" err="1" smtClean="0">
                <a:solidFill>
                  <a:schemeClr val="dk1"/>
                </a:solidFill>
                <a:latin typeface="Calibri"/>
                <a:ea typeface="Calibri"/>
                <a:cs typeface="Calibri"/>
                <a:sym typeface="Calibri"/>
              </a:rPr>
              <a:t>경계데이터</a:t>
            </a:r>
            <a:r>
              <a:rPr lang="en-US" altLang="ko-KR" sz="1000" dirty="0" smtClean="0">
                <a:solidFill>
                  <a:schemeClr val="dk1"/>
                </a:solidFill>
                <a:latin typeface="Calibri"/>
                <a:ea typeface="Calibri"/>
                <a:cs typeface="Calibri"/>
                <a:sym typeface="Calibri"/>
              </a:rPr>
              <a:t>, </a:t>
            </a:r>
            <a:r>
              <a:rPr lang="ko-KR" altLang="en-US" sz="1000" dirty="0" err="1" smtClean="0">
                <a:solidFill>
                  <a:schemeClr val="dk1"/>
                </a:solidFill>
                <a:latin typeface="Calibri"/>
                <a:ea typeface="Calibri"/>
                <a:cs typeface="Calibri"/>
                <a:sym typeface="Calibri"/>
              </a:rPr>
              <a:t>법정동</a:t>
            </a:r>
            <a:r>
              <a:rPr lang="ko-KR" altLang="en-US" sz="1000" dirty="0" smtClean="0">
                <a:solidFill>
                  <a:schemeClr val="dk1"/>
                </a:solidFill>
                <a:latin typeface="Calibri"/>
                <a:ea typeface="Calibri"/>
                <a:cs typeface="Calibri"/>
                <a:sym typeface="Calibri"/>
              </a:rPr>
              <a:t> 경계데이터를 활용하여 </a:t>
            </a:r>
            <a:r>
              <a:rPr lang="ko-KR" altLang="en-US" sz="1000" dirty="0" err="1" smtClean="0">
                <a:solidFill>
                  <a:schemeClr val="dk1"/>
                </a:solidFill>
                <a:latin typeface="Calibri"/>
                <a:ea typeface="Calibri"/>
                <a:cs typeface="Calibri"/>
                <a:sym typeface="Calibri"/>
              </a:rPr>
              <a:t>동별</a:t>
            </a:r>
            <a:r>
              <a:rPr lang="ko-KR" altLang="en-US" sz="1000" dirty="0" smtClean="0">
                <a:solidFill>
                  <a:schemeClr val="dk1"/>
                </a:solidFill>
                <a:latin typeface="Calibri"/>
                <a:ea typeface="Calibri"/>
                <a:cs typeface="Calibri"/>
                <a:sym typeface="Calibri"/>
              </a:rPr>
              <a:t> 직전 </a:t>
            </a:r>
            <a:r>
              <a:rPr lang="en-US" altLang="ko-KR" sz="1000" dirty="0" smtClean="0">
                <a:solidFill>
                  <a:schemeClr val="dk1"/>
                </a:solidFill>
                <a:latin typeface="Calibri"/>
                <a:ea typeface="Calibri"/>
                <a:cs typeface="Calibri"/>
                <a:sym typeface="Calibri"/>
              </a:rPr>
              <a:t>1, 3, 6</a:t>
            </a:r>
            <a:r>
              <a:rPr lang="ko-KR" altLang="en-US" sz="1000" dirty="0" smtClean="0">
                <a:solidFill>
                  <a:schemeClr val="dk1"/>
                </a:solidFill>
                <a:latin typeface="Calibri"/>
                <a:ea typeface="Calibri"/>
                <a:cs typeface="Calibri"/>
                <a:sym typeface="Calibri"/>
              </a:rPr>
              <a:t>개월의 거래 건수를 집계하였습니다</a:t>
            </a:r>
            <a:r>
              <a:rPr lang="en-US" altLang="ko-KR" sz="1000" dirty="0" smtClean="0">
                <a:solidFill>
                  <a:schemeClr val="dk1"/>
                </a:solidFill>
                <a:latin typeface="Calibri"/>
                <a:ea typeface="Calibri"/>
                <a:cs typeface="Calibri"/>
                <a:sym typeface="Calibri"/>
              </a:rPr>
              <a:t>.</a:t>
            </a:r>
          </a:p>
          <a:p>
            <a:pPr marL="0" lvl="0" indent="0" algn="l" rtl="0">
              <a:spcBef>
                <a:spcPts val="0"/>
              </a:spcBef>
              <a:spcAft>
                <a:spcPts val="0"/>
              </a:spcAft>
              <a:buNone/>
            </a:pPr>
            <a:r>
              <a:rPr lang="ko-KR" altLang="en-US" sz="1000" dirty="0" smtClean="0">
                <a:solidFill>
                  <a:schemeClr val="dk1"/>
                </a:solidFill>
                <a:latin typeface="Calibri"/>
                <a:ea typeface="Calibri"/>
                <a:cs typeface="Calibri"/>
                <a:sym typeface="Calibri"/>
              </a:rPr>
              <a:t>저희가 흔히 쓰는 주소는 </a:t>
            </a:r>
            <a:r>
              <a:rPr lang="ko-KR" altLang="en-US" sz="1000" dirty="0" err="1" smtClean="0">
                <a:solidFill>
                  <a:schemeClr val="dk1"/>
                </a:solidFill>
                <a:latin typeface="Calibri"/>
                <a:ea typeface="Calibri"/>
                <a:cs typeface="Calibri"/>
                <a:sym typeface="Calibri"/>
              </a:rPr>
              <a:t>법정동으로</a:t>
            </a:r>
            <a:r>
              <a:rPr lang="ko-KR" altLang="en-US" sz="1000" dirty="0" smtClean="0">
                <a:solidFill>
                  <a:schemeClr val="dk1"/>
                </a:solidFill>
                <a:latin typeface="Calibri"/>
                <a:ea typeface="Calibri"/>
                <a:cs typeface="Calibri"/>
                <a:sym typeface="Calibri"/>
              </a:rPr>
              <a:t> 서울시에 </a:t>
            </a:r>
            <a:r>
              <a:rPr lang="en-US" altLang="ko-KR" sz="1000" dirty="0" smtClean="0">
                <a:solidFill>
                  <a:schemeClr val="dk1"/>
                </a:solidFill>
                <a:latin typeface="Calibri"/>
                <a:ea typeface="Calibri"/>
                <a:cs typeface="Calibri"/>
                <a:sym typeface="Calibri"/>
              </a:rPr>
              <a:t>467</a:t>
            </a:r>
            <a:r>
              <a:rPr lang="ko-KR" altLang="en-US" sz="1000" dirty="0" smtClean="0">
                <a:solidFill>
                  <a:schemeClr val="dk1"/>
                </a:solidFill>
                <a:latin typeface="Calibri"/>
                <a:ea typeface="Calibri"/>
                <a:cs typeface="Calibri"/>
                <a:sym typeface="Calibri"/>
              </a:rPr>
              <a:t>개가 존재하며 행정동은 </a:t>
            </a:r>
            <a:r>
              <a:rPr lang="en-US" altLang="ko-KR" sz="1000" dirty="0" smtClean="0">
                <a:solidFill>
                  <a:schemeClr val="dk1"/>
                </a:solidFill>
                <a:latin typeface="Calibri"/>
                <a:ea typeface="Calibri"/>
                <a:cs typeface="Calibri"/>
                <a:sym typeface="Calibri"/>
              </a:rPr>
              <a:t>426</a:t>
            </a:r>
            <a:r>
              <a:rPr lang="ko-KR" altLang="en-US" sz="1000" dirty="0" smtClean="0">
                <a:solidFill>
                  <a:schemeClr val="dk1"/>
                </a:solidFill>
                <a:latin typeface="Calibri"/>
                <a:ea typeface="Calibri"/>
                <a:cs typeface="Calibri"/>
                <a:sym typeface="Calibri"/>
              </a:rPr>
              <a:t>개가 존재하는데</a:t>
            </a:r>
            <a:r>
              <a:rPr lang="en-US" altLang="ko-KR" sz="1000" dirty="0" smtClean="0">
                <a:solidFill>
                  <a:schemeClr val="dk1"/>
                </a:solidFill>
                <a:latin typeface="Calibri"/>
                <a:ea typeface="Calibri"/>
                <a:cs typeface="Calibri"/>
                <a:sym typeface="Calibri"/>
              </a:rPr>
              <a:t>,</a:t>
            </a:r>
            <a:r>
              <a:rPr lang="en-US" altLang="ko-KR" sz="1000" baseline="0" dirty="0" smtClean="0">
                <a:solidFill>
                  <a:schemeClr val="dk1"/>
                </a:solidFill>
                <a:latin typeface="Calibri"/>
                <a:ea typeface="Calibri"/>
                <a:cs typeface="Calibri"/>
                <a:sym typeface="Calibri"/>
              </a:rPr>
              <a:t> </a:t>
            </a:r>
            <a:r>
              <a:rPr lang="ko-KR" altLang="en-US" sz="1000" baseline="0" dirty="0" err="1" smtClean="0">
                <a:solidFill>
                  <a:schemeClr val="dk1"/>
                </a:solidFill>
                <a:latin typeface="Calibri"/>
                <a:ea typeface="Calibri"/>
                <a:cs typeface="Calibri"/>
                <a:sym typeface="Calibri"/>
              </a:rPr>
              <a:t>법정동과</a:t>
            </a:r>
            <a:r>
              <a:rPr lang="ko-KR" altLang="en-US" sz="1000" baseline="0" dirty="0" smtClean="0">
                <a:solidFill>
                  <a:schemeClr val="dk1"/>
                </a:solidFill>
                <a:latin typeface="Calibri"/>
                <a:ea typeface="Calibri"/>
                <a:cs typeface="Calibri"/>
                <a:sym typeface="Calibri"/>
              </a:rPr>
              <a:t> 행정동은 다대다 관계로 </a:t>
            </a:r>
            <a:r>
              <a:rPr lang="en-US" altLang="ko-KR" sz="1000" baseline="0" dirty="0" smtClean="0">
                <a:solidFill>
                  <a:schemeClr val="dk1"/>
                </a:solidFill>
                <a:latin typeface="Calibri"/>
                <a:ea typeface="Calibri"/>
                <a:cs typeface="Calibri"/>
                <a:sym typeface="Calibri"/>
              </a:rPr>
              <a:t>‘</a:t>
            </a:r>
            <a:r>
              <a:rPr lang="ko-KR" altLang="en-US" sz="1000" baseline="0" dirty="0" smtClean="0">
                <a:solidFill>
                  <a:schemeClr val="dk1"/>
                </a:solidFill>
                <a:latin typeface="Calibri"/>
                <a:ea typeface="Calibri"/>
                <a:cs typeface="Calibri"/>
                <a:sym typeface="Calibri"/>
              </a:rPr>
              <a:t>무엇이 무엇의 </a:t>
            </a:r>
            <a:r>
              <a:rPr lang="ko-KR" altLang="en-US" sz="1000" baseline="0" dirty="0" err="1" smtClean="0">
                <a:solidFill>
                  <a:schemeClr val="dk1"/>
                </a:solidFill>
                <a:latin typeface="Calibri"/>
                <a:ea typeface="Calibri"/>
                <a:cs typeface="Calibri"/>
                <a:sym typeface="Calibri"/>
              </a:rPr>
              <a:t>하위체계다</a:t>
            </a:r>
            <a:r>
              <a:rPr lang="en-US" altLang="ko-KR" sz="1000" baseline="0" dirty="0" smtClean="0">
                <a:solidFill>
                  <a:schemeClr val="dk1"/>
                </a:solidFill>
                <a:latin typeface="Calibri"/>
                <a:ea typeface="Calibri"/>
                <a:cs typeface="Calibri"/>
                <a:sym typeface="Calibri"/>
              </a:rPr>
              <a:t>’</a:t>
            </a:r>
            <a:r>
              <a:rPr lang="ko-KR" altLang="en-US" sz="1000" baseline="0" dirty="0" smtClean="0">
                <a:solidFill>
                  <a:schemeClr val="dk1"/>
                </a:solidFill>
                <a:latin typeface="Calibri"/>
                <a:ea typeface="Calibri"/>
                <a:cs typeface="Calibri"/>
                <a:sym typeface="Calibri"/>
              </a:rPr>
              <a:t>라고 설명할 수 없기때문에 일단 전부 매핑을 하고 추후 필요 </a:t>
            </a:r>
            <a:r>
              <a:rPr lang="ko-KR" altLang="en-US" sz="1000" baseline="0" dirty="0" err="1" smtClean="0">
                <a:solidFill>
                  <a:schemeClr val="dk1"/>
                </a:solidFill>
                <a:latin typeface="Calibri"/>
                <a:ea typeface="Calibri"/>
                <a:cs typeface="Calibri"/>
                <a:sym typeface="Calibri"/>
              </a:rPr>
              <a:t>데이터에따라</a:t>
            </a:r>
            <a:r>
              <a:rPr lang="ko-KR" altLang="en-US" sz="1000" baseline="0" dirty="0" smtClean="0">
                <a:solidFill>
                  <a:schemeClr val="dk1"/>
                </a:solidFill>
                <a:latin typeface="Calibri"/>
                <a:ea typeface="Calibri"/>
                <a:cs typeface="Calibri"/>
                <a:sym typeface="Calibri"/>
              </a:rPr>
              <a:t> 행정동 값을 사용할지 </a:t>
            </a:r>
            <a:r>
              <a:rPr lang="ko-KR" altLang="en-US" sz="1000" baseline="0" dirty="0" err="1" smtClean="0">
                <a:solidFill>
                  <a:schemeClr val="dk1"/>
                </a:solidFill>
                <a:latin typeface="Calibri"/>
                <a:ea typeface="Calibri"/>
                <a:cs typeface="Calibri"/>
                <a:sym typeface="Calibri"/>
              </a:rPr>
              <a:t>법정동</a:t>
            </a:r>
            <a:r>
              <a:rPr lang="ko-KR" altLang="en-US" sz="1000" baseline="0" dirty="0" smtClean="0">
                <a:solidFill>
                  <a:schemeClr val="dk1"/>
                </a:solidFill>
                <a:latin typeface="Calibri"/>
                <a:ea typeface="Calibri"/>
                <a:cs typeface="Calibri"/>
                <a:sym typeface="Calibri"/>
              </a:rPr>
              <a:t> 값을 사용할지 선택하기로 했습니다</a:t>
            </a:r>
            <a:r>
              <a:rPr lang="en-US" altLang="ko-KR" sz="1000" baseline="0" dirty="0" smtClean="0">
                <a:solidFill>
                  <a:schemeClr val="dk1"/>
                </a:solidFill>
                <a:latin typeface="Calibri"/>
                <a:ea typeface="Calibri"/>
                <a:cs typeface="Calibri"/>
                <a:sym typeface="Calibri"/>
              </a:rPr>
              <a:t>.</a:t>
            </a:r>
            <a:endParaRPr lang="en-US" altLang="ko-KR" sz="1000" dirty="0" smtClean="0">
              <a:solidFill>
                <a:schemeClr val="dk1"/>
              </a:solidFill>
              <a:latin typeface="Calibri"/>
              <a:ea typeface="Calibri"/>
              <a:cs typeface="Calibri"/>
              <a:sym typeface="Calibri"/>
            </a:endParaRPr>
          </a:p>
          <a:p>
            <a:pPr marL="0" lvl="0" indent="0" algn="l" rtl="0">
              <a:spcBef>
                <a:spcPts val="0"/>
              </a:spcBef>
              <a:spcAft>
                <a:spcPts val="0"/>
              </a:spcAft>
              <a:buNone/>
            </a:pPr>
            <a:r>
              <a:rPr lang="ko-KR" altLang="en-US" sz="1000" dirty="0" smtClean="0">
                <a:solidFill>
                  <a:schemeClr val="dk1"/>
                </a:solidFill>
                <a:latin typeface="Calibri"/>
                <a:ea typeface="Calibri"/>
                <a:cs typeface="Calibri"/>
                <a:sym typeface="Calibri"/>
              </a:rPr>
              <a:t>또한</a:t>
            </a:r>
            <a:r>
              <a:rPr lang="en-US" altLang="ko-KR" sz="1000" dirty="0" smtClean="0">
                <a:solidFill>
                  <a:schemeClr val="dk1"/>
                </a:solidFill>
                <a:latin typeface="Calibri"/>
                <a:ea typeface="Calibri"/>
                <a:cs typeface="Calibri"/>
                <a:sym typeface="Calibri"/>
              </a:rPr>
              <a:t>, </a:t>
            </a:r>
            <a:r>
              <a:rPr lang="ko-KR" altLang="en-US" sz="1000" dirty="0" smtClean="0">
                <a:solidFill>
                  <a:schemeClr val="dk1"/>
                </a:solidFill>
                <a:latin typeface="Calibri"/>
                <a:ea typeface="Calibri"/>
                <a:cs typeface="Calibri"/>
                <a:sym typeface="Calibri"/>
              </a:rPr>
              <a:t>이 과정에서</a:t>
            </a:r>
            <a:r>
              <a:rPr lang="ko-KR" altLang="en-US" sz="1000" baseline="0" dirty="0" smtClean="0">
                <a:solidFill>
                  <a:schemeClr val="dk1"/>
                </a:solidFill>
                <a:latin typeface="Calibri"/>
                <a:ea typeface="Calibri"/>
                <a:cs typeface="Calibri"/>
                <a:sym typeface="Calibri"/>
              </a:rPr>
              <a:t> 구와 동의 경계에 있는 장소들이 미스 매치될 것을 우려하여 구별 행정동</a:t>
            </a:r>
            <a:r>
              <a:rPr lang="en-US" altLang="ko-KR" sz="1000" baseline="0" dirty="0" smtClean="0">
                <a:solidFill>
                  <a:schemeClr val="dk1"/>
                </a:solidFill>
                <a:latin typeface="Calibri"/>
                <a:ea typeface="Calibri"/>
                <a:cs typeface="Calibri"/>
                <a:sym typeface="Calibri"/>
              </a:rPr>
              <a:t>, </a:t>
            </a:r>
            <a:r>
              <a:rPr lang="ko-KR" altLang="en-US" sz="1000" baseline="0" dirty="0" err="1" smtClean="0">
                <a:solidFill>
                  <a:schemeClr val="dk1"/>
                </a:solidFill>
                <a:latin typeface="Calibri"/>
                <a:ea typeface="Calibri"/>
                <a:cs typeface="Calibri"/>
                <a:sym typeface="Calibri"/>
              </a:rPr>
              <a:t>법정동</a:t>
            </a:r>
            <a:r>
              <a:rPr lang="ko-KR" altLang="en-US" sz="1000" baseline="0" dirty="0" smtClean="0">
                <a:solidFill>
                  <a:schemeClr val="dk1"/>
                </a:solidFill>
                <a:latin typeface="Calibri"/>
                <a:ea typeface="Calibri"/>
                <a:cs typeface="Calibri"/>
                <a:sym typeface="Calibri"/>
              </a:rPr>
              <a:t> 목록을 활용하여 </a:t>
            </a:r>
            <a:r>
              <a:rPr lang="en-US" altLang="ko-KR" sz="1000" baseline="0" dirty="0" smtClean="0">
                <a:solidFill>
                  <a:schemeClr val="dk1"/>
                </a:solidFill>
                <a:latin typeface="Calibri"/>
                <a:ea typeface="Calibri"/>
                <a:cs typeface="Calibri"/>
                <a:sym typeface="Calibri"/>
              </a:rPr>
              <a:t>“</a:t>
            </a:r>
            <a:r>
              <a:rPr lang="ko-KR" altLang="en-US" sz="1000" dirty="0" smtClean="0">
                <a:solidFill>
                  <a:schemeClr val="dk1"/>
                </a:solidFill>
                <a:latin typeface="Calibri"/>
                <a:ea typeface="Calibri"/>
                <a:cs typeface="Calibri"/>
                <a:sym typeface="Calibri"/>
              </a:rPr>
              <a:t>용산구 효창동이 올바르지만</a:t>
            </a:r>
            <a:r>
              <a:rPr lang="en-US" altLang="ko-KR" sz="1000" dirty="0" smtClean="0">
                <a:solidFill>
                  <a:schemeClr val="dk1"/>
                </a:solidFill>
                <a:latin typeface="Calibri"/>
                <a:ea typeface="Calibri"/>
                <a:cs typeface="Calibri"/>
                <a:sym typeface="Calibri"/>
              </a:rPr>
              <a:t>, </a:t>
            </a:r>
            <a:r>
              <a:rPr lang="ko-KR" altLang="en-US" sz="1000" dirty="0" smtClean="0">
                <a:solidFill>
                  <a:schemeClr val="dk1"/>
                </a:solidFill>
                <a:latin typeface="Calibri"/>
                <a:ea typeface="Calibri"/>
                <a:cs typeface="Calibri"/>
                <a:sym typeface="Calibri"/>
              </a:rPr>
              <a:t>마포구 효창동</a:t>
            </a:r>
            <a:r>
              <a:rPr lang="en-US" altLang="ko-KR" sz="1000" dirty="0" smtClean="0">
                <a:solidFill>
                  <a:schemeClr val="dk1"/>
                </a:solidFill>
                <a:latin typeface="Calibri"/>
                <a:ea typeface="Calibri"/>
                <a:cs typeface="Calibri"/>
                <a:sym typeface="Calibri"/>
              </a:rPr>
              <a:t>＂</a:t>
            </a:r>
            <a:r>
              <a:rPr lang="ko-KR" altLang="en-US" sz="1000" dirty="0" smtClean="0">
                <a:solidFill>
                  <a:schemeClr val="dk1"/>
                </a:solidFill>
                <a:latin typeface="Calibri"/>
                <a:ea typeface="Calibri"/>
                <a:cs typeface="Calibri"/>
                <a:sym typeface="Calibri"/>
              </a:rPr>
              <a:t>이라고 나오거나</a:t>
            </a:r>
            <a:r>
              <a:rPr lang="en-US" altLang="ko-KR" sz="1000" dirty="0" smtClean="0">
                <a:solidFill>
                  <a:schemeClr val="dk1"/>
                </a:solidFill>
                <a:latin typeface="Calibri"/>
                <a:ea typeface="Calibri"/>
                <a:cs typeface="Calibri"/>
                <a:sym typeface="Calibri"/>
              </a:rPr>
              <a:t>, </a:t>
            </a:r>
            <a:r>
              <a:rPr lang="ko-KR" altLang="en-US" sz="1000" dirty="0" smtClean="0">
                <a:solidFill>
                  <a:schemeClr val="dk1"/>
                </a:solidFill>
                <a:latin typeface="Calibri"/>
                <a:ea typeface="Calibri"/>
                <a:cs typeface="Calibri"/>
                <a:sym typeface="Calibri"/>
              </a:rPr>
              <a:t>관악구 </a:t>
            </a:r>
            <a:r>
              <a:rPr lang="ko-KR" altLang="en-US" sz="1000" dirty="0" err="1" smtClean="0">
                <a:solidFill>
                  <a:schemeClr val="dk1"/>
                </a:solidFill>
                <a:latin typeface="Calibri"/>
                <a:ea typeface="Calibri"/>
                <a:cs typeface="Calibri"/>
                <a:sym typeface="Calibri"/>
              </a:rPr>
              <a:t>보라매동이</a:t>
            </a:r>
            <a:r>
              <a:rPr lang="ko-KR" altLang="en-US" sz="1000" dirty="0" smtClean="0">
                <a:solidFill>
                  <a:schemeClr val="dk1"/>
                </a:solidFill>
                <a:latin typeface="Calibri"/>
                <a:ea typeface="Calibri"/>
                <a:cs typeface="Calibri"/>
                <a:sym typeface="Calibri"/>
              </a:rPr>
              <a:t> 바르지만</a:t>
            </a:r>
            <a:r>
              <a:rPr lang="en-US" altLang="ko-KR" sz="1000" dirty="0" smtClean="0">
                <a:solidFill>
                  <a:schemeClr val="dk1"/>
                </a:solidFill>
                <a:latin typeface="Calibri"/>
                <a:ea typeface="Calibri"/>
                <a:cs typeface="Calibri"/>
                <a:sym typeface="Calibri"/>
              </a:rPr>
              <a:t>, </a:t>
            </a:r>
            <a:r>
              <a:rPr lang="en-US" sz="1000" dirty="0" smtClean="0">
                <a:solidFill>
                  <a:schemeClr val="dk1"/>
                </a:solidFill>
                <a:latin typeface="Calibri"/>
                <a:ea typeface="Calibri"/>
                <a:cs typeface="Calibri"/>
                <a:sym typeface="Calibri"/>
              </a:rPr>
              <a:t>관악구</a:t>
            </a:r>
            <a:r>
              <a:rPr lang="en-US" sz="1000" dirty="0">
                <a:solidFill>
                  <a:schemeClr val="dk1"/>
                </a:solidFill>
                <a:latin typeface="Calibri"/>
                <a:ea typeface="Calibri"/>
                <a:cs typeface="Calibri"/>
                <a:sym typeface="Calibri"/>
              </a:rPr>
              <a:t>_신대방2</a:t>
            </a:r>
            <a:r>
              <a:rPr lang="en-US" sz="1000" dirty="0" smtClean="0">
                <a:solidFill>
                  <a:schemeClr val="dk1"/>
                </a:solidFill>
                <a:latin typeface="Calibri"/>
                <a:ea typeface="Calibri"/>
                <a:cs typeface="Calibri"/>
                <a:sym typeface="Calibri"/>
              </a:rPr>
              <a:t>동</a:t>
            </a:r>
            <a:r>
              <a:rPr lang="ko-KR" altLang="en-US" sz="1000" dirty="0" smtClean="0">
                <a:solidFill>
                  <a:schemeClr val="dk1"/>
                </a:solidFill>
                <a:latin typeface="Calibri"/>
                <a:ea typeface="Calibri"/>
                <a:cs typeface="Calibri"/>
                <a:sym typeface="Calibri"/>
              </a:rPr>
              <a:t>이라고 나오는 곳은 수정하였습니다</a:t>
            </a:r>
            <a:r>
              <a:rPr lang="en-US" altLang="ko-KR" sz="1000" dirty="0" smtClean="0">
                <a:solidFill>
                  <a:schemeClr val="dk1"/>
                </a:solidFill>
                <a:latin typeface="Calibri"/>
                <a:ea typeface="Calibri"/>
                <a:cs typeface="Calibri"/>
                <a:sym typeface="Calibri"/>
              </a:rPr>
              <a:t>.</a:t>
            </a:r>
          </a:p>
          <a:p>
            <a:pPr marL="0" lvl="0" indent="0" algn="l" rtl="0">
              <a:spcBef>
                <a:spcPts val="0"/>
              </a:spcBef>
              <a:spcAft>
                <a:spcPts val="0"/>
              </a:spcAft>
              <a:buNone/>
            </a:pPr>
            <a:r>
              <a:rPr lang="ko-KR" altLang="en-US" sz="1000" dirty="0" smtClean="0">
                <a:solidFill>
                  <a:schemeClr val="dk1"/>
                </a:solidFill>
                <a:latin typeface="Calibri"/>
                <a:ea typeface="Calibri"/>
                <a:cs typeface="Calibri"/>
                <a:sym typeface="Calibri"/>
              </a:rPr>
              <a:t>뿐만 아니라</a:t>
            </a:r>
            <a:r>
              <a:rPr lang="en-US" altLang="ko-KR" sz="1000" dirty="0" smtClean="0">
                <a:solidFill>
                  <a:schemeClr val="dk1"/>
                </a:solidFill>
                <a:latin typeface="Calibri"/>
                <a:ea typeface="Calibri"/>
                <a:cs typeface="Calibri"/>
                <a:sym typeface="Calibri"/>
              </a:rPr>
              <a:t>, </a:t>
            </a:r>
            <a:r>
              <a:rPr lang="ko-KR" altLang="en-US" sz="1000" dirty="0" smtClean="0">
                <a:solidFill>
                  <a:schemeClr val="dk1"/>
                </a:solidFill>
                <a:latin typeface="Calibri"/>
                <a:ea typeface="Calibri"/>
                <a:cs typeface="Calibri"/>
                <a:sym typeface="Calibri"/>
              </a:rPr>
              <a:t>이러한 작업은 </a:t>
            </a:r>
            <a:r>
              <a:rPr lang="ko-KR" altLang="en-US" sz="1000" dirty="0" err="1" smtClean="0">
                <a:solidFill>
                  <a:schemeClr val="dk1"/>
                </a:solidFill>
                <a:latin typeface="Calibri"/>
                <a:ea typeface="Calibri"/>
                <a:cs typeface="Calibri"/>
                <a:sym typeface="Calibri"/>
              </a:rPr>
              <a:t>행정동별</a:t>
            </a:r>
            <a:r>
              <a:rPr lang="ko-KR" altLang="en-US" sz="1000" dirty="0" smtClean="0">
                <a:solidFill>
                  <a:schemeClr val="dk1"/>
                </a:solidFill>
                <a:latin typeface="Calibri"/>
                <a:ea typeface="Calibri"/>
                <a:cs typeface="Calibri"/>
                <a:sym typeface="Calibri"/>
              </a:rPr>
              <a:t> 인구밀도</a:t>
            </a:r>
            <a:r>
              <a:rPr lang="en-US" altLang="ko-KR" sz="1000" baseline="0" dirty="0" smtClean="0">
                <a:solidFill>
                  <a:schemeClr val="dk1"/>
                </a:solidFill>
                <a:latin typeface="Calibri"/>
                <a:ea typeface="Calibri"/>
                <a:cs typeface="Calibri"/>
                <a:sym typeface="Calibri"/>
              </a:rPr>
              <a:t> </a:t>
            </a:r>
            <a:r>
              <a:rPr lang="ko-KR" altLang="en-US" sz="1000" baseline="0" dirty="0" smtClean="0">
                <a:solidFill>
                  <a:schemeClr val="dk1"/>
                </a:solidFill>
                <a:latin typeface="Calibri"/>
                <a:ea typeface="Calibri"/>
                <a:cs typeface="Calibri"/>
                <a:sym typeface="Calibri"/>
              </a:rPr>
              <a:t>데이터와 </a:t>
            </a:r>
            <a:r>
              <a:rPr lang="ko-KR" altLang="en-US" sz="1000" baseline="0" dirty="0" err="1" smtClean="0">
                <a:solidFill>
                  <a:schemeClr val="dk1"/>
                </a:solidFill>
                <a:latin typeface="Calibri"/>
                <a:ea typeface="Calibri"/>
                <a:cs typeface="Calibri"/>
                <a:sym typeface="Calibri"/>
              </a:rPr>
              <a:t>행정동별</a:t>
            </a:r>
            <a:r>
              <a:rPr lang="ko-KR" altLang="en-US" sz="1000" baseline="0" dirty="0" smtClean="0">
                <a:solidFill>
                  <a:schemeClr val="dk1"/>
                </a:solidFill>
                <a:latin typeface="Calibri"/>
                <a:ea typeface="Calibri"/>
                <a:cs typeface="Calibri"/>
                <a:sym typeface="Calibri"/>
              </a:rPr>
              <a:t> </a:t>
            </a:r>
            <a:r>
              <a:rPr lang="ko-KR" altLang="en-US" sz="1000" baseline="0" dirty="0" err="1" smtClean="0">
                <a:solidFill>
                  <a:schemeClr val="dk1"/>
                </a:solidFill>
                <a:latin typeface="Calibri"/>
                <a:ea typeface="Calibri"/>
                <a:cs typeface="Calibri"/>
                <a:sym typeface="Calibri"/>
              </a:rPr>
              <a:t>상가기준</a:t>
            </a:r>
            <a:r>
              <a:rPr lang="ko-KR" altLang="en-US" sz="1000" baseline="0" dirty="0" smtClean="0">
                <a:solidFill>
                  <a:schemeClr val="dk1"/>
                </a:solidFill>
                <a:latin typeface="Calibri"/>
                <a:ea typeface="Calibri"/>
                <a:cs typeface="Calibri"/>
                <a:sym typeface="Calibri"/>
              </a:rPr>
              <a:t> 소득</a:t>
            </a:r>
            <a:r>
              <a:rPr lang="en-US" altLang="ko-KR" sz="1000" baseline="0" dirty="0" smtClean="0">
                <a:solidFill>
                  <a:schemeClr val="dk1"/>
                </a:solidFill>
                <a:latin typeface="Calibri"/>
                <a:ea typeface="Calibri"/>
                <a:cs typeface="Calibri"/>
                <a:sym typeface="Calibri"/>
              </a:rPr>
              <a:t>,</a:t>
            </a:r>
            <a:r>
              <a:rPr lang="ko-KR" altLang="en-US" sz="1000" baseline="0" dirty="0" smtClean="0">
                <a:solidFill>
                  <a:schemeClr val="dk1"/>
                </a:solidFill>
                <a:latin typeface="Calibri"/>
                <a:ea typeface="Calibri"/>
                <a:cs typeface="Calibri"/>
                <a:sym typeface="Calibri"/>
              </a:rPr>
              <a:t>소비 데이터를 적용함에도 무리가 없었습니다</a:t>
            </a:r>
            <a:r>
              <a:rPr lang="en-US" altLang="ko-KR" sz="1000" baseline="0" dirty="0" smtClean="0">
                <a:solidFill>
                  <a:schemeClr val="dk1"/>
                </a:solidFill>
                <a:latin typeface="Calibri"/>
                <a:ea typeface="Calibri"/>
                <a:cs typeface="Calibri"/>
                <a:sym typeface="Calibri"/>
              </a:rPr>
              <a:t>.</a:t>
            </a:r>
          </a:p>
        </p:txBody>
      </p:sp>
      <p:sp>
        <p:nvSpPr>
          <p:cNvPr id="255" name="Google Shape;255;g31c424d337c_1_2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1c424d337c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smtClean="0"/>
              <a:t>또한 멘토님들의 피드백</a:t>
            </a:r>
            <a:r>
              <a:rPr lang="en-US" altLang="ko-KR" dirty="0" smtClean="0"/>
              <a:t>, ‘</a:t>
            </a:r>
            <a:r>
              <a:rPr lang="ko-KR" altLang="en-US" dirty="0" smtClean="0"/>
              <a:t>정치데이터와 뭔가 </a:t>
            </a:r>
            <a:r>
              <a:rPr lang="ko-KR" altLang="en-US" dirty="0" err="1" smtClean="0"/>
              <a:t>생뚱맞은</a:t>
            </a:r>
            <a:r>
              <a:rPr lang="ko-KR" altLang="en-US" dirty="0" smtClean="0"/>
              <a:t> 것</a:t>
            </a:r>
            <a:r>
              <a:rPr lang="en-US" altLang="ko-KR" dirty="0" smtClean="0"/>
              <a:t>’</a:t>
            </a:r>
            <a:r>
              <a:rPr lang="ko-KR" altLang="en-US" dirty="0" smtClean="0"/>
              <a:t>을 반영하기위해서 어떻게 할지 고민하였습니다</a:t>
            </a:r>
            <a:r>
              <a:rPr lang="en-US" altLang="ko-KR" dirty="0" smtClean="0"/>
              <a:t>. </a:t>
            </a:r>
            <a:r>
              <a:rPr lang="ko-KR" altLang="en-US" dirty="0" smtClean="0"/>
              <a:t>한국에 존재하는 모든 당을 </a:t>
            </a:r>
            <a:r>
              <a:rPr lang="ko-KR" altLang="en-US" dirty="0" err="1" smtClean="0"/>
              <a:t>원핫코딩하기엔</a:t>
            </a:r>
            <a:r>
              <a:rPr lang="ko-KR" altLang="en-US" dirty="0" smtClean="0"/>
              <a:t> 무리가 있어</a:t>
            </a:r>
            <a:r>
              <a:rPr lang="en-US" altLang="ko-KR" dirty="0" smtClean="0"/>
              <a:t>, </a:t>
            </a:r>
            <a:r>
              <a:rPr lang="ko-KR" altLang="en-US" dirty="0" smtClean="0"/>
              <a:t>한국의 대통령이 진보성향인지 보수 성향인지</a:t>
            </a:r>
            <a:r>
              <a:rPr lang="en-US" altLang="ko-KR" dirty="0" smtClean="0"/>
              <a:t>, </a:t>
            </a:r>
            <a:r>
              <a:rPr lang="ko-KR" altLang="en-US" dirty="0" smtClean="0"/>
              <a:t>총선결과 다수당이 진보성향인지 보수성향인지</a:t>
            </a:r>
            <a:r>
              <a:rPr lang="en-US" altLang="ko-KR" dirty="0" smtClean="0"/>
              <a:t>, </a:t>
            </a:r>
            <a:r>
              <a:rPr lang="ko-KR" altLang="en-US" dirty="0" smtClean="0"/>
              <a:t>미국의 대통령</a:t>
            </a:r>
            <a:r>
              <a:rPr lang="en-US" altLang="ko-KR" dirty="0" smtClean="0"/>
              <a:t>, </a:t>
            </a:r>
            <a:r>
              <a:rPr lang="ko-KR" altLang="en-US" dirty="0" smtClean="0"/>
              <a:t>미국 상원</a:t>
            </a:r>
            <a:r>
              <a:rPr lang="en-US" altLang="ko-KR" baseline="0" dirty="0" smtClean="0"/>
              <a:t> </a:t>
            </a:r>
            <a:r>
              <a:rPr lang="ko-KR" altLang="en-US" baseline="0" dirty="0" smtClean="0"/>
              <a:t>다수당</a:t>
            </a:r>
            <a:r>
              <a:rPr lang="en-US" altLang="ko-KR" baseline="0" dirty="0" smtClean="0"/>
              <a:t>, </a:t>
            </a:r>
            <a:r>
              <a:rPr lang="ko-KR" altLang="en-US" baseline="0" dirty="0" smtClean="0"/>
              <a:t>미국 하원 다수당이 진보성향인지 보수성향인지 재임기간에 따라 </a:t>
            </a:r>
            <a:r>
              <a:rPr lang="ko-KR" altLang="en-US" baseline="0" dirty="0" err="1" smtClean="0"/>
              <a:t>날짜별로</a:t>
            </a:r>
            <a:r>
              <a:rPr lang="ko-KR" altLang="en-US" baseline="0" dirty="0" smtClean="0"/>
              <a:t> </a:t>
            </a:r>
            <a:r>
              <a:rPr lang="ko-KR" altLang="en-US" baseline="0" dirty="0" err="1" smtClean="0"/>
              <a:t>원핫을</a:t>
            </a:r>
            <a:r>
              <a:rPr lang="ko-KR" altLang="en-US" baseline="0" dirty="0" smtClean="0"/>
              <a:t> 하였습니다</a:t>
            </a:r>
            <a:r>
              <a:rPr lang="en-US" altLang="ko-KR" baseline="0" dirty="0" smtClean="0"/>
              <a:t>. </a:t>
            </a:r>
            <a:r>
              <a:rPr lang="ko-KR" altLang="en-US" baseline="0" dirty="0" smtClean="0"/>
              <a:t>그리고 저희의 조사기간 </a:t>
            </a:r>
            <a:r>
              <a:rPr lang="en-US" altLang="ko-KR" baseline="0" dirty="0" smtClean="0"/>
              <a:t>2019</a:t>
            </a:r>
            <a:r>
              <a:rPr lang="ko-KR" altLang="en-US" baseline="0" dirty="0" smtClean="0"/>
              <a:t>년에서 </a:t>
            </a:r>
            <a:r>
              <a:rPr lang="en-US" altLang="ko-KR" baseline="0" dirty="0" smtClean="0"/>
              <a:t>2023</a:t>
            </a:r>
            <a:r>
              <a:rPr lang="ko-KR" altLang="en-US" baseline="0" dirty="0" smtClean="0"/>
              <a:t>년까지 한국의 총선결과 다수당이 쭉 진보성향이어서 차별성이 없다고 판단하여 제외하였습니다</a:t>
            </a:r>
            <a:r>
              <a:rPr lang="en-US" altLang="ko-KR" baseline="0" dirty="0" smtClean="0"/>
              <a:t>. </a:t>
            </a:r>
            <a:r>
              <a:rPr lang="ko-KR" altLang="en-US" baseline="0" dirty="0" err="1" smtClean="0"/>
              <a:t>파이차트를</a:t>
            </a:r>
            <a:r>
              <a:rPr lang="ko-KR" altLang="en-US" baseline="0" dirty="0" smtClean="0"/>
              <a:t> 보시면</a:t>
            </a:r>
            <a:r>
              <a:rPr lang="en-US" altLang="ko-KR" baseline="0" dirty="0" smtClean="0"/>
              <a:t>, </a:t>
            </a:r>
            <a:r>
              <a:rPr lang="ko-KR" altLang="en-US" baseline="0" dirty="0" smtClean="0"/>
              <a:t>노란색이 보수성향</a:t>
            </a:r>
            <a:r>
              <a:rPr lang="en-US" altLang="ko-KR" baseline="0" dirty="0" smtClean="0"/>
              <a:t>, </a:t>
            </a:r>
            <a:r>
              <a:rPr lang="ko-KR" altLang="en-US" baseline="0" dirty="0" smtClean="0"/>
              <a:t>초록색이 진보성향으로</a:t>
            </a:r>
            <a:r>
              <a:rPr lang="en-US" altLang="ko-KR" baseline="0" dirty="0" smtClean="0"/>
              <a:t>, </a:t>
            </a:r>
            <a:r>
              <a:rPr lang="ko-KR" altLang="en-US" baseline="0" dirty="0" smtClean="0"/>
              <a:t>재임기간을 기준으로 조사기간 얼마의 비율을 차지하고 있는 지 시각화 한 것입니다</a:t>
            </a:r>
            <a:r>
              <a:rPr lang="en-US" altLang="ko-KR" baseline="0" dirty="0" smtClean="0"/>
              <a:t>. </a:t>
            </a:r>
            <a:r>
              <a:rPr lang="ko-KR" altLang="en-US" baseline="0" dirty="0" smtClean="0"/>
              <a:t>그리고 오른쪽의 그래프는 한미 보수</a:t>
            </a:r>
            <a:r>
              <a:rPr lang="en-US" altLang="ko-KR" baseline="0" dirty="0" smtClean="0"/>
              <a:t>, </a:t>
            </a:r>
            <a:r>
              <a:rPr lang="ko-KR" altLang="en-US" baseline="0" dirty="0" smtClean="0"/>
              <a:t>진보 대통령의 집권기간</a:t>
            </a:r>
            <a:r>
              <a:rPr lang="en-US" altLang="ko-KR" baseline="0" dirty="0" smtClean="0"/>
              <a:t>, </a:t>
            </a:r>
            <a:r>
              <a:rPr lang="ko-KR" altLang="en-US" baseline="0" dirty="0" err="1" smtClean="0"/>
              <a:t>미국상하원</a:t>
            </a:r>
            <a:r>
              <a:rPr lang="ko-KR" altLang="en-US" baseline="0" dirty="0" smtClean="0"/>
              <a:t> 보수</a:t>
            </a:r>
            <a:r>
              <a:rPr lang="en-US" altLang="ko-KR" baseline="0" dirty="0" smtClean="0"/>
              <a:t>, </a:t>
            </a:r>
            <a:r>
              <a:rPr lang="ko-KR" altLang="en-US" baseline="0" dirty="0" smtClean="0"/>
              <a:t>진보다수당의 집권기간을 시각화 한 것입니다</a:t>
            </a:r>
            <a:r>
              <a:rPr lang="en-US" altLang="ko-KR" baseline="0" dirty="0" smtClean="0"/>
              <a:t>. </a:t>
            </a:r>
          </a:p>
          <a:p>
            <a:pPr marL="0" lvl="0" indent="0" algn="l" rtl="0">
              <a:spcBef>
                <a:spcPts val="0"/>
              </a:spcBef>
              <a:spcAft>
                <a:spcPts val="0"/>
              </a:spcAft>
              <a:buNone/>
            </a:pPr>
            <a:r>
              <a:rPr lang="ko-KR" altLang="en-US" baseline="0" dirty="0" smtClean="0"/>
              <a:t>아래에 보시면 </a:t>
            </a:r>
            <a:r>
              <a:rPr lang="ko-KR" altLang="en-US" baseline="0" dirty="0" err="1" smtClean="0"/>
              <a:t>일자별</a:t>
            </a:r>
            <a:r>
              <a:rPr lang="ko-KR" altLang="en-US" baseline="0" dirty="0" smtClean="0"/>
              <a:t> 미국달러</a:t>
            </a:r>
            <a:r>
              <a:rPr lang="en-US" altLang="ko-KR" baseline="0" dirty="0" smtClean="0"/>
              <a:t>, </a:t>
            </a:r>
            <a:r>
              <a:rPr lang="ko-KR" altLang="en-US" baseline="0" dirty="0" err="1" smtClean="0"/>
              <a:t>중국위안화</a:t>
            </a:r>
            <a:r>
              <a:rPr lang="en-US" altLang="ko-KR" baseline="0" dirty="0" smtClean="0"/>
              <a:t>, </a:t>
            </a:r>
            <a:r>
              <a:rPr lang="ko-KR" altLang="en-US" baseline="0" dirty="0" smtClean="0"/>
              <a:t>일본엔화의 환율을 시각화한 자료와 한국은행 </a:t>
            </a:r>
            <a:r>
              <a:rPr lang="ko-KR" altLang="en-US" baseline="0" dirty="0" err="1" smtClean="0"/>
              <a:t>일자별</a:t>
            </a:r>
            <a:r>
              <a:rPr lang="ko-KR" altLang="en-US" baseline="0" dirty="0" smtClean="0"/>
              <a:t> 기준금리를 시각화한 자료입니다</a:t>
            </a:r>
            <a:r>
              <a:rPr lang="en-US" altLang="ko-KR" baseline="0" dirty="0" smtClean="0"/>
              <a:t>.</a:t>
            </a:r>
          </a:p>
          <a:p>
            <a:pPr marL="0" lvl="0" indent="0" algn="l" rtl="0">
              <a:spcBef>
                <a:spcPts val="0"/>
              </a:spcBef>
              <a:spcAft>
                <a:spcPts val="0"/>
              </a:spcAft>
              <a:buNone/>
            </a:pPr>
            <a:r>
              <a:rPr lang="ko-KR" altLang="en-US" baseline="0" dirty="0" smtClean="0"/>
              <a:t>환율과 금리의 경우 금융기관이 운영되지 </a:t>
            </a:r>
            <a:r>
              <a:rPr lang="ko-KR" altLang="en-US" baseline="0" dirty="0" err="1" smtClean="0"/>
              <a:t>않는날에</a:t>
            </a:r>
            <a:r>
              <a:rPr lang="ko-KR" altLang="en-US" baseline="0" dirty="0" smtClean="0"/>
              <a:t> 대하여 데이터의 공백이 발생하는 것을 목격하였고</a:t>
            </a:r>
            <a:r>
              <a:rPr lang="en-US" altLang="ko-KR" baseline="0" dirty="0" smtClean="0"/>
              <a:t>, </a:t>
            </a:r>
            <a:r>
              <a:rPr lang="ko-KR" altLang="en-US" baseline="0" dirty="0" smtClean="0"/>
              <a:t>그러한 일자들에 대해서는 </a:t>
            </a:r>
            <a:r>
              <a:rPr lang="ko-KR" altLang="en-US" baseline="0" dirty="0" err="1" smtClean="0"/>
              <a:t>전날혹은</a:t>
            </a:r>
            <a:r>
              <a:rPr lang="ko-KR" altLang="en-US" baseline="0" dirty="0" smtClean="0"/>
              <a:t> 전전날 최대 </a:t>
            </a:r>
            <a:r>
              <a:rPr lang="en-US" altLang="ko-KR" baseline="0" dirty="0" smtClean="0"/>
              <a:t>10</a:t>
            </a:r>
            <a:r>
              <a:rPr lang="ko-KR" altLang="en-US" baseline="0" dirty="0" smtClean="0"/>
              <a:t>일 전까지의 값을 </a:t>
            </a:r>
            <a:r>
              <a:rPr lang="ko-KR" altLang="en-US" baseline="0" dirty="0" err="1" smtClean="0"/>
              <a:t>활용하도록하여</a:t>
            </a:r>
            <a:r>
              <a:rPr lang="ko-KR" altLang="en-US" baseline="0" dirty="0" smtClean="0"/>
              <a:t> 모든 조사기간동안 </a:t>
            </a:r>
            <a:r>
              <a:rPr lang="ko-KR" altLang="en-US" baseline="0" dirty="0" err="1" smtClean="0"/>
              <a:t>결측치의</a:t>
            </a:r>
            <a:r>
              <a:rPr lang="ko-KR" altLang="en-US" baseline="0" dirty="0" smtClean="0"/>
              <a:t> 발생을 막았습니다</a:t>
            </a:r>
            <a:r>
              <a:rPr lang="en-US" altLang="ko-KR" baseline="0" dirty="0" smtClean="0"/>
              <a:t>. </a:t>
            </a:r>
          </a:p>
          <a:p>
            <a:pPr marL="0" lvl="0" indent="0" algn="l" rtl="0">
              <a:spcBef>
                <a:spcPts val="0"/>
              </a:spcBef>
              <a:spcAft>
                <a:spcPts val="0"/>
              </a:spcAft>
              <a:buNone/>
            </a:pPr>
            <a:r>
              <a:rPr lang="ko-KR" altLang="en-US" baseline="0" dirty="0" smtClean="0"/>
              <a:t>이러한 전처리 작업을 거치면서 타겟을 제외한 특성이 되는 컬럼이 약 </a:t>
            </a:r>
            <a:r>
              <a:rPr lang="en-US" altLang="ko-KR" baseline="0" dirty="0" smtClean="0"/>
              <a:t>50</a:t>
            </a:r>
            <a:r>
              <a:rPr lang="ko-KR" altLang="en-US" baseline="0" dirty="0" smtClean="0"/>
              <a:t>개를 넘었습니다</a:t>
            </a:r>
            <a:r>
              <a:rPr lang="en-US" altLang="ko-KR" baseline="0" dirty="0" smtClean="0"/>
              <a:t>. </a:t>
            </a:r>
            <a:r>
              <a:rPr lang="ko-KR" altLang="en-US" baseline="0" dirty="0" smtClean="0"/>
              <a:t>모든 특성이 유의미하다면 좋겠지만</a:t>
            </a:r>
            <a:r>
              <a:rPr lang="en-US" altLang="ko-KR" baseline="0" dirty="0" smtClean="0"/>
              <a:t>, </a:t>
            </a:r>
            <a:r>
              <a:rPr lang="ko-KR" altLang="en-US" baseline="0" dirty="0" err="1" smtClean="0"/>
              <a:t>다중공선성</a:t>
            </a:r>
            <a:r>
              <a:rPr lang="ko-KR" altLang="en-US" baseline="0" dirty="0" smtClean="0"/>
              <a:t> 등의 문제가 발생할 수 있을 것으로 예상되었고</a:t>
            </a:r>
            <a:r>
              <a:rPr lang="en-US" altLang="ko-KR" baseline="0" dirty="0" smtClean="0"/>
              <a:t>, </a:t>
            </a:r>
            <a:r>
              <a:rPr lang="ko-KR" altLang="en-US" baseline="0" dirty="0" smtClean="0"/>
              <a:t>이어지는 발표는 이에 대한 상관관계 분석부터 </a:t>
            </a:r>
            <a:r>
              <a:rPr lang="ko-KR" altLang="en-US" baseline="0" dirty="0" err="1" smtClean="0"/>
              <a:t>우병준</a:t>
            </a:r>
            <a:r>
              <a:rPr lang="ko-KR" altLang="en-US" baseline="0" dirty="0" smtClean="0"/>
              <a:t> 팀원이 맡아 발표하도록 하겠습니다</a:t>
            </a:r>
            <a:r>
              <a:rPr lang="en-US" altLang="ko-KR" baseline="0" dirty="0" smtClean="0"/>
              <a:t>. </a:t>
            </a:r>
            <a:r>
              <a:rPr lang="ko-KR" altLang="en-US" baseline="0" dirty="0" smtClean="0"/>
              <a:t>감사합니다</a:t>
            </a:r>
            <a:r>
              <a:rPr lang="en-US" altLang="ko-KR" baseline="0" smtClean="0"/>
              <a:t>.</a:t>
            </a:r>
            <a:endParaRPr dirty="0"/>
          </a:p>
        </p:txBody>
      </p:sp>
      <p:sp>
        <p:nvSpPr>
          <p:cNvPr id="271" name="Google Shape;271;g31c424d337c_1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1c424d337c_1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g31c424d337c_1_1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1c3581819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최근 3개월간의 거래와 최근 6개월간의 거래가 서로 높은 상관관계를 나타냄</a:t>
            </a:r>
            <a:endParaRPr>
              <a:solidFill>
                <a:schemeClr val="dk1"/>
              </a:solidFill>
            </a:endParaRPr>
          </a:p>
          <a:p>
            <a:pPr marL="0" lvl="0" indent="0" algn="l" rtl="0">
              <a:spcBef>
                <a:spcPts val="0"/>
              </a:spcBef>
              <a:spcAft>
                <a:spcPts val="0"/>
              </a:spcAft>
              <a:buNone/>
            </a:pPr>
            <a:r>
              <a:rPr lang="en-US">
                <a:solidFill>
                  <a:schemeClr val="dk1"/>
                </a:solidFill>
              </a:rPr>
              <a:t>한국은행 기준금리 및 다른 금리들의 상관관계가 아주 높게 나타남</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0.9이상만 그래프를 그린 이유</a:t>
            </a:r>
            <a:endParaRPr>
              <a:solidFill>
                <a:schemeClr val="dk1"/>
              </a:solidFill>
            </a:endParaRPr>
          </a:p>
          <a:p>
            <a:pPr marL="0" lvl="0" indent="0" algn="l" rtl="0">
              <a:spcBef>
                <a:spcPts val="0"/>
              </a:spcBef>
              <a:spcAft>
                <a:spcPts val="0"/>
              </a:spcAft>
              <a:buNone/>
            </a:pPr>
            <a:r>
              <a:rPr lang="en-US">
                <a:solidFill>
                  <a:schemeClr val="dk1"/>
                </a:solidFill>
              </a:rPr>
              <a:t>상관계수가 0.9 이상인 특성들만이 </a:t>
            </a:r>
            <a:r>
              <a:rPr lang="en-US" b="1">
                <a:solidFill>
                  <a:schemeClr val="dk1"/>
                </a:solidFill>
              </a:rPr>
              <a:t>다중공선성(Multicollinearity)</a:t>
            </a:r>
            <a:r>
              <a:rPr lang="en-US">
                <a:solidFill>
                  <a:schemeClr val="dk1"/>
                </a:solidFill>
              </a:rPr>
              <a:t> 문제를 일으킬 가능성이 크기 때문입니다</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0.9미만을 제거하지 않은 이유: 여전히 중요한 정보를 제공할수 있다고 판단했기 때문에</a:t>
            </a:r>
            <a:endParaRPr>
              <a:solidFill>
                <a:schemeClr val="dk1"/>
              </a:solidFill>
            </a:endParaRPr>
          </a:p>
        </p:txBody>
      </p:sp>
      <p:sp>
        <p:nvSpPr>
          <p:cNvPr id="287" name="Google Shape;287;g31c3581819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1c424d337c_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다음은 target값과 feature들의 상관관계 분석입니다</a:t>
            </a:r>
            <a:endParaRPr>
              <a:solidFill>
                <a:schemeClr val="dk1"/>
              </a:solidFill>
            </a:endParaRPr>
          </a:p>
          <a:p>
            <a:pPr marL="0" lvl="0" indent="0" algn="l" rtl="0">
              <a:spcBef>
                <a:spcPts val="0"/>
              </a:spcBef>
              <a:spcAft>
                <a:spcPts val="0"/>
              </a:spcAft>
              <a:buNone/>
            </a:pPr>
            <a:r>
              <a:rPr lang="en-US">
                <a:solidFill>
                  <a:schemeClr val="dk1"/>
                </a:solidFill>
              </a:rPr>
              <a:t>평수가 가장 높을거라는 저희 생각과는 다르게 월평균소득이 가장 높은값을 차지했으며</a:t>
            </a:r>
            <a:endParaRPr>
              <a:solidFill>
                <a:schemeClr val="dk1"/>
              </a:solidFill>
            </a:endParaRPr>
          </a:p>
          <a:p>
            <a:pPr marL="0" lvl="0" indent="0" algn="l" rtl="0">
              <a:spcBef>
                <a:spcPts val="0"/>
              </a:spcBef>
              <a:spcAft>
                <a:spcPts val="0"/>
              </a:spcAft>
              <a:buNone/>
            </a:pPr>
            <a:r>
              <a:rPr lang="en-US">
                <a:solidFill>
                  <a:schemeClr val="dk1"/>
                </a:solidFill>
              </a:rPr>
              <a:t>아파트 나이  컬럼을 보면 굉장히 낮은 상관계수로 보이는데 이에 대한 설명은 뒤에서 하도록 하겠습니다</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298" name="Google Shape;298;g31c424d337c_5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1c424d337c_5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다음은 특성중요도입니다 </a:t>
            </a:r>
            <a:endParaRPr>
              <a:solidFill>
                <a:schemeClr val="dk1"/>
              </a:solidFill>
            </a:endParaRPr>
          </a:p>
          <a:p>
            <a:pPr marL="0" lvl="0" indent="0" algn="l" rtl="0">
              <a:spcBef>
                <a:spcPts val="0"/>
              </a:spcBef>
              <a:spcAft>
                <a:spcPts val="0"/>
              </a:spcAft>
              <a:buNone/>
            </a:pPr>
            <a:r>
              <a:rPr lang="en-US">
                <a:solidFill>
                  <a:schemeClr val="dk1"/>
                </a:solidFill>
              </a:rPr>
              <a:t>랜덤포레스트 모델의 특성중요도를 상위 10개의 특성만 시각화를 진행하였으며</a:t>
            </a:r>
            <a:endParaRPr>
              <a:solidFill>
                <a:schemeClr val="dk1"/>
              </a:solidFill>
            </a:endParaRPr>
          </a:p>
          <a:p>
            <a:pPr marL="0" lvl="0" indent="0" algn="l" rtl="0">
              <a:spcBef>
                <a:spcPts val="0"/>
              </a:spcBef>
              <a:spcAft>
                <a:spcPts val="0"/>
              </a:spcAft>
              <a:buNone/>
            </a:pPr>
            <a:r>
              <a:rPr lang="en-US">
                <a:solidFill>
                  <a:schemeClr val="dk1"/>
                </a:solidFill>
              </a:rPr>
              <a:t>상관계수는 낮았지만 다른 특성에 비해 특성 중요도가 높은 변수들이 있습니다. 상관계수는 선형적인 관계만을 반영하는 반면, 트리 기반 모델은 비선형적인 관계나 변수 간의 상호작용을 잘 포착하기 때문에, 상관계수가 낮더라도 중요도가 높게 나올 수 있습니다. 이러한 이유로, 앞서 보신 상관관계 그래프에서 저희 팀은 특정 변수를 제외하지 않았고. 상관계수가 낮아도 해당 변수들이 모델 학습에 중요한 기여를 할 수 있음을 고려해 변수를 유지하며 분석을 진행했습니다</a:t>
            </a:r>
            <a:endParaRPr>
              <a:solidFill>
                <a:schemeClr val="dk1"/>
              </a:solidFill>
            </a:endParaRPr>
          </a:p>
        </p:txBody>
      </p:sp>
      <p:sp>
        <p:nvSpPr>
          <p:cNvPr id="309" name="Google Shape;309;g31c424d337c_5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1c424d337c_5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다음은 모델 선택 과정입니다</a:t>
            </a:r>
            <a:endParaRPr>
              <a:solidFill>
                <a:schemeClr val="dk1"/>
              </a:solidFill>
            </a:endParaRPr>
          </a:p>
          <a:p>
            <a:pPr marL="0" lvl="0" indent="0" algn="l" rtl="0">
              <a:spcBef>
                <a:spcPts val="0"/>
              </a:spcBef>
              <a:spcAft>
                <a:spcPts val="0"/>
              </a:spcAft>
              <a:buNone/>
            </a:pPr>
            <a:r>
              <a:rPr lang="en-US">
                <a:solidFill>
                  <a:schemeClr val="dk1"/>
                </a:solidFill>
              </a:rPr>
              <a:t>각 모델들의 결정계수와 MAE RMSE를 그래프로 그려봤을때 Linear Regression 릿지회귀, 라쏘회귀,Decision Tree가 결과 값이 낮게 나왔으며</a:t>
            </a:r>
            <a:endParaRPr>
              <a:solidFill>
                <a:schemeClr val="dk1"/>
              </a:solidFill>
            </a:endParaRPr>
          </a:p>
          <a:p>
            <a:pPr marL="0" lvl="0" indent="0" algn="l" rtl="0">
              <a:spcBef>
                <a:spcPts val="0"/>
              </a:spcBef>
              <a:spcAft>
                <a:spcPts val="0"/>
              </a:spcAft>
              <a:buNone/>
            </a:pPr>
            <a:r>
              <a:rPr lang="en-US">
                <a:solidFill>
                  <a:schemeClr val="dk1"/>
                </a:solidFill>
              </a:rPr>
              <a:t>랜덤포레스트와 XGBoost의 모델성능이 좋다고 판단하여 랜덤포레스트와 XGBoost모델을 선정하여 모델링을 진행했습니다</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320" name="Google Shape;320;g31c424d337c_5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1c424d337c_5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"이번 분석은 25만 개의 데이터 중 15,000개의 샘플을 사용하여 진행한 랜덤포레스트 회귀분석입니다. 훈련 세트의 성능은 0.984로 매우 높았고, 테스트 세트의 성능은 0.871로 다소 차이가 있었습니다. 또한, 오차율은 13%로 나타났습니다. 이 결과는 모델이 훈련 데이터에 대해서는 매우 잘 맞춰졌지만, 새로운 데이터에서는 성능이 다소 떨어질 수 있다는 것을 보여줍니다. 과적합(overfitting)이 발생했을 가능성이 있으며, 모델의 일반화 능력을 향상시키기 위한 추가적인 조치를 위해 교차검증을 시행했습니다</a:t>
            </a:r>
            <a:endParaRPr/>
          </a:p>
        </p:txBody>
      </p:sp>
      <p:sp>
        <p:nvSpPr>
          <p:cNvPr id="331" name="Google Shape;331;g31c424d337c_5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1c424d337c_5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이번 교차검증 결과 각 폴드에서 나온 값들이 모두 비슷하고 큰 변동이 없는 것을 볼 수 있습니다 모델이 데이터셋에 대해 안정적으로 학습되었고, 훈련 세트와 검증 세트 간의 성능 차이가 크지 않다는 것을 의미합니다. 따라서 모델이 과적합 없이 잘 일반화되었음을 보여주고, 다양한 데이터에서 일관된 성능을 유지할 수 있음을 나타냅니다.</a:t>
            </a:r>
            <a:endParaRPr>
              <a:solidFill>
                <a:schemeClr val="dk1"/>
              </a:solidFill>
            </a:endParaRPr>
          </a:p>
        </p:txBody>
      </p:sp>
      <p:sp>
        <p:nvSpPr>
          <p:cNvPr id="353" name="Google Shape;353;g31c424d337c_5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1c424d337c_5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min_samples_split은 2 미만이 될수 없음</a:t>
            </a:r>
            <a:endParaRPr>
              <a:solidFill>
                <a:schemeClr val="dk1"/>
              </a:solidFill>
            </a:endParaRPr>
          </a:p>
          <a:p>
            <a:pPr marL="0" lvl="0" indent="0" algn="l" rtl="0">
              <a:spcBef>
                <a:spcPts val="0"/>
              </a:spcBef>
              <a:spcAft>
                <a:spcPts val="0"/>
              </a:spcAft>
              <a:buNone/>
            </a:pPr>
            <a:r>
              <a:rPr lang="en-US">
                <a:solidFill>
                  <a:schemeClr val="dk1"/>
                </a:solidFill>
              </a:rPr>
              <a:t>그리드 서치를 활용한 최적이 하이퍼 파라미터 찾기</a:t>
            </a:r>
            <a:endParaRPr>
              <a:solidFill>
                <a:schemeClr val="dk1"/>
              </a:solidFill>
            </a:endParaRPr>
          </a:p>
          <a:p>
            <a:pPr marL="0" lvl="0" indent="0" algn="l" rtl="0">
              <a:spcBef>
                <a:spcPts val="0"/>
              </a:spcBef>
              <a:spcAft>
                <a:spcPts val="0"/>
              </a:spcAft>
              <a:buNone/>
            </a:pPr>
            <a:r>
              <a:rPr lang="en-US">
                <a:solidFill>
                  <a:schemeClr val="dk1"/>
                </a:solidFill>
              </a:rPr>
              <a:t>n_estimators:600, max_depth=30, min_samples_split = 2 , min_samples_leaf = 1</a:t>
            </a:r>
            <a:endParaRPr>
              <a:solidFill>
                <a:schemeClr val="dk1"/>
              </a:solidFill>
            </a:endParaRPr>
          </a:p>
          <a:p>
            <a:pPr marL="0" lvl="0" indent="0" algn="l" rtl="0">
              <a:spcBef>
                <a:spcPts val="0"/>
              </a:spcBef>
              <a:spcAft>
                <a:spcPts val="0"/>
              </a:spcAft>
              <a:buNone/>
            </a:pPr>
            <a:r>
              <a:rPr lang="en-US">
                <a:solidFill>
                  <a:schemeClr val="dk1"/>
                </a:solidFill>
              </a:rPr>
              <a:t>그리드 서치를 활용하여 최적의 하이퍼파라미터값을 찾았지만 성능이 크게 바뀌지않았음</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다음은 그리드 서치를 통해 최적의 하이퍼파라미터 값을 찾고, 모델의 성능을 향상시키기 위한 작업을 진행한 결과입니다. 그래프를 통해 확인해본 결과, 추가적인 작업은 필요하지 않다고 판단되었으며, 하이퍼파라미터 튜닝 후에도 성능이 크게 변하지 않았습니다. 이는 모델이 이미 최적의 상태에 근접해 있음을 나타내며, 현재로서는 더 이상의 튜닝이 큰 성능 향상에 기여하지 않을 가능성이 큽니다</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364" name="Google Shape;364;g31c424d337c_5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smtClean="0"/>
              <a:t>목차를 보시면</a:t>
            </a:r>
            <a:r>
              <a:rPr lang="en-US" altLang="ko-KR" dirty="0" smtClean="0"/>
              <a:t>, </a:t>
            </a:r>
            <a:r>
              <a:rPr lang="ko-KR" altLang="en-US" dirty="0" smtClean="0"/>
              <a:t>프로젝트 개요</a:t>
            </a:r>
            <a:r>
              <a:rPr lang="en-US" altLang="ko-KR" dirty="0" smtClean="0"/>
              <a:t>,</a:t>
            </a:r>
            <a:r>
              <a:rPr lang="en-US" altLang="ko-KR" baseline="0" dirty="0" smtClean="0"/>
              <a:t> </a:t>
            </a:r>
            <a:r>
              <a:rPr lang="ko-KR" altLang="en-US" baseline="0" dirty="0" smtClean="0"/>
              <a:t>팀원의 역할</a:t>
            </a:r>
            <a:r>
              <a:rPr lang="en-US" altLang="ko-KR" baseline="0" dirty="0" smtClean="0"/>
              <a:t>, </a:t>
            </a:r>
            <a:r>
              <a:rPr lang="ko-KR" altLang="en-US" baseline="0" dirty="0" err="1" smtClean="0"/>
              <a:t>수행절차</a:t>
            </a:r>
            <a:r>
              <a:rPr lang="en-US" altLang="ko-KR" baseline="0" dirty="0" smtClean="0"/>
              <a:t>, </a:t>
            </a:r>
            <a:r>
              <a:rPr lang="ko-KR" altLang="en-US" baseline="0" dirty="0" smtClean="0"/>
              <a:t>전처리 및 모델링</a:t>
            </a:r>
            <a:r>
              <a:rPr lang="en-US" altLang="ko-KR" baseline="0" dirty="0" smtClean="0"/>
              <a:t>, </a:t>
            </a:r>
            <a:r>
              <a:rPr lang="ko-KR" altLang="en-US" baseline="0" dirty="0" smtClean="0"/>
              <a:t>자체평가 순으로 발표가 진행됩니다</a:t>
            </a:r>
            <a:r>
              <a:rPr lang="en-US" altLang="ko-KR" baseline="0" dirty="0" smtClean="0"/>
              <a:t>.</a:t>
            </a:r>
            <a:endParaRPr dirty="0"/>
          </a:p>
        </p:txBody>
      </p:sp>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1c424d337c_5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"다음은 샘플링하지 않은 나머지 25만 개의 데이터를 사용하여 최적화된 모델을 시행한 결과입니다. 이 모델의 결정계수 값은 </a:t>
            </a:r>
            <a:r>
              <a:rPr lang="en-US" b="1">
                <a:solidFill>
                  <a:schemeClr val="dk1"/>
                </a:solidFill>
              </a:rPr>
              <a:t>0.891</a:t>
            </a:r>
            <a:r>
              <a:rPr lang="en-US">
                <a:solidFill>
                  <a:schemeClr val="dk1"/>
                </a:solidFill>
              </a:rPr>
              <a:t>로 나타났으며, 오차율은 </a:t>
            </a:r>
            <a:r>
              <a:rPr lang="en-US" b="1">
                <a:solidFill>
                  <a:schemeClr val="dk1"/>
                </a:solidFill>
              </a:rPr>
              <a:t>0.128</a:t>
            </a:r>
            <a:r>
              <a:rPr lang="en-US">
                <a:solidFill>
                  <a:schemeClr val="dk1"/>
                </a:solidFill>
              </a:rPr>
              <a:t>로 이전보다 성능이 소폭 향상된 것을 확인할 수 있습니다. 이는 전체 데이터를 사용한 모델이 보다 일반화된 성능을 보였음을 시사합니다.</a:t>
            </a:r>
            <a:endParaRPr/>
          </a:p>
        </p:txBody>
      </p:sp>
      <p:sp>
        <p:nvSpPr>
          <p:cNvPr id="375" name="Google Shape;375;g31c424d337c_5_2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1c424d337c_5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"이번 분석은 </a:t>
            </a:r>
            <a:r>
              <a:rPr lang="en-US" b="1">
                <a:solidFill>
                  <a:schemeClr val="dk1"/>
                </a:solidFill>
              </a:rPr>
              <a:t>XGBoost 회귀분석</a:t>
            </a:r>
            <a:r>
              <a:rPr lang="en-US">
                <a:solidFill>
                  <a:schemeClr val="dk1"/>
                </a:solidFill>
              </a:rPr>
              <a:t>을 사용하여 진행했습니다. 랜덤포레스트와 마찬가지로 </a:t>
            </a:r>
            <a:r>
              <a:rPr lang="en-US" b="1">
                <a:solidFill>
                  <a:schemeClr val="dk1"/>
                </a:solidFill>
              </a:rPr>
              <a:t>샘플링을 통해 15,000개의 데이터</a:t>
            </a:r>
            <a:r>
              <a:rPr lang="en-US">
                <a:solidFill>
                  <a:schemeClr val="dk1"/>
                </a:solidFill>
              </a:rPr>
              <a:t>를 분석에 사용하였으며, 그 결과 </a:t>
            </a:r>
            <a:r>
              <a:rPr lang="en-US" b="1">
                <a:solidFill>
                  <a:schemeClr val="dk1"/>
                </a:solidFill>
              </a:rPr>
              <a:t>훈련 성능은 0.982</a:t>
            </a:r>
            <a:r>
              <a:rPr lang="en-US">
                <a:solidFill>
                  <a:schemeClr val="dk1"/>
                </a:solidFill>
              </a:rPr>
              <a:t>, </a:t>
            </a:r>
            <a:r>
              <a:rPr lang="en-US" b="1">
                <a:solidFill>
                  <a:schemeClr val="dk1"/>
                </a:solidFill>
              </a:rPr>
              <a:t>테스트 세트 성능은 0.936</a:t>
            </a:r>
            <a:r>
              <a:rPr lang="en-US">
                <a:solidFill>
                  <a:schemeClr val="dk1"/>
                </a:solidFill>
              </a:rPr>
              <a:t>으로 나타났습니다. 오차율은 </a:t>
            </a:r>
            <a:r>
              <a:rPr lang="en-US" b="1">
                <a:solidFill>
                  <a:schemeClr val="dk1"/>
                </a:solidFill>
              </a:rPr>
              <a:t>0.105</a:t>
            </a:r>
            <a:r>
              <a:rPr lang="en-US">
                <a:solidFill>
                  <a:schemeClr val="dk1"/>
                </a:solidFill>
              </a:rPr>
              <a:t>로 계산되었습니다. 랜덤포레스트와 비교했을 때 XGBoost 모델이 더 나은 성능을 보인 것으로 확인되었습니다."</a:t>
            </a:r>
            <a:endParaRPr/>
          </a:p>
        </p:txBody>
      </p:sp>
      <p:sp>
        <p:nvSpPr>
          <p:cNvPr id="397" name="Google Shape;397;g31c424d337c_5_1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1c424d337c_5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"다음은 교차검증을 통해 모델의 일반화 성능을 확인한 결과입니다. 그래프를 보시면 </a:t>
            </a:r>
            <a:r>
              <a:rPr lang="en-US" b="1">
                <a:solidFill>
                  <a:schemeClr val="dk1"/>
                </a:solidFill>
              </a:rPr>
              <a:t>값의 변동이 적고</a:t>
            </a:r>
            <a:r>
              <a:rPr lang="en-US">
                <a:solidFill>
                  <a:schemeClr val="dk1"/>
                </a:solidFill>
              </a:rPr>
              <a:t> 일정하게 유지되는 것을 확인할 수 있습니다. 이는 모델이 다양한 데이터셋에서 일관되게 좋은 성능을 보이며, 과적합 없이 </a:t>
            </a:r>
            <a:r>
              <a:rPr lang="en-US" b="1">
                <a:solidFill>
                  <a:schemeClr val="dk1"/>
                </a:solidFill>
              </a:rPr>
              <a:t>일반화가 잘 된</a:t>
            </a:r>
            <a:r>
              <a:rPr lang="en-US">
                <a:solidFill>
                  <a:schemeClr val="dk1"/>
                </a:solidFill>
              </a:rPr>
              <a:t> 상태로 보여집니다.."</a:t>
            </a:r>
            <a:endParaRPr>
              <a:solidFill>
                <a:schemeClr val="dk1"/>
              </a:solidFill>
            </a:endParaRPr>
          </a:p>
        </p:txBody>
      </p:sp>
      <p:sp>
        <p:nvSpPr>
          <p:cNvPr id="419" name="Google Shape;419;g31c424d337c_5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1c424d337c_5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"랜덤포레스트와 마찬가지로, XGBoost에서도 </a:t>
            </a:r>
            <a:r>
              <a:rPr lang="en-US" b="1">
                <a:solidFill>
                  <a:schemeClr val="dk1"/>
                </a:solidFill>
              </a:rPr>
              <a:t>그리드 서치를 활용하여 최적의 하이퍼파라미터 값을 탐색</a:t>
            </a:r>
            <a:r>
              <a:rPr lang="en-US">
                <a:solidFill>
                  <a:schemeClr val="dk1"/>
                </a:solidFill>
              </a:rPr>
              <a:t>하였습니다. 분석 결과, </a:t>
            </a:r>
            <a:r>
              <a:rPr lang="en-US" b="1">
                <a:solidFill>
                  <a:schemeClr val="dk1"/>
                </a:solidFill>
              </a:rPr>
              <a:t>n_estimators가 최댓값인 500</a:t>
            </a:r>
            <a:r>
              <a:rPr lang="en-US">
                <a:solidFill>
                  <a:schemeClr val="dk1"/>
                </a:solidFill>
              </a:rPr>
              <a:t>일 때 그래프가 우상향하는 경향을 보였으며, </a:t>
            </a:r>
            <a:r>
              <a:rPr lang="en-US" b="1">
                <a:solidFill>
                  <a:schemeClr val="dk1"/>
                </a:solidFill>
              </a:rPr>
              <a:t>max_depth</a:t>
            </a:r>
            <a:r>
              <a:rPr lang="en-US">
                <a:solidFill>
                  <a:schemeClr val="dk1"/>
                </a:solidFill>
              </a:rPr>
              <a:t>는 최소값인 5에서부터 우하향하는 성향을 나타냈습니다. 이를 통해 추가적인 하이퍼파라미터 조정이 필요하다고 판단되었으나, </a:t>
            </a:r>
            <a:r>
              <a:rPr lang="en-US" b="1">
                <a:solidFill>
                  <a:schemeClr val="dk1"/>
                </a:solidFill>
              </a:rPr>
              <a:t>시간적 제약으로 인해 현재 설정된 값</a:t>
            </a:r>
            <a:r>
              <a:rPr lang="en-US">
                <a:solidFill>
                  <a:schemeClr val="dk1"/>
                </a:solidFill>
              </a:rPr>
              <a:t>에서 최적화를 마무리하였습니다. 향후 시간을 확보하여 추가적으로 튜닝을 진행한다면, 모델 성능을 더 높일 가능성이 있다고 판단됩니다.</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430" name="Google Shape;430;g31c424d337c_5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1c424d337c_5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"최적의 모델을 활용하여 </a:t>
            </a:r>
            <a:r>
              <a:rPr lang="en-US" b="1">
                <a:solidFill>
                  <a:schemeClr val="dk1"/>
                </a:solidFill>
              </a:rPr>
              <a:t>샘플링되지 않은 전체 데이터</a:t>
            </a:r>
            <a:r>
              <a:rPr lang="en-US">
                <a:solidFill>
                  <a:schemeClr val="dk1"/>
                </a:solidFill>
              </a:rPr>
              <a:t>를 분석한 결과, </a:t>
            </a:r>
            <a:r>
              <a:rPr lang="en-US" b="1">
                <a:solidFill>
                  <a:schemeClr val="dk1"/>
                </a:solidFill>
              </a:rPr>
              <a:t>결정계수는 0.936</a:t>
            </a:r>
            <a:r>
              <a:rPr lang="en-US">
                <a:solidFill>
                  <a:schemeClr val="dk1"/>
                </a:solidFill>
              </a:rPr>
              <a:t>, 오차율은 </a:t>
            </a:r>
            <a:r>
              <a:rPr lang="en-US" b="1">
                <a:solidFill>
                  <a:schemeClr val="dk1"/>
                </a:solidFill>
              </a:rPr>
              <a:t>0.096</a:t>
            </a:r>
            <a:r>
              <a:rPr lang="en-US">
                <a:solidFill>
                  <a:schemeClr val="dk1"/>
                </a:solidFill>
              </a:rPr>
              <a:t>으로 나타났습니다. 이는 랜덤포레스트와 비교했을 때 </a:t>
            </a:r>
            <a:r>
              <a:rPr lang="en-US" b="1">
                <a:solidFill>
                  <a:schemeClr val="dk1"/>
                </a:solidFill>
              </a:rPr>
              <a:t>더 나은 성능</a:t>
            </a:r>
            <a:r>
              <a:rPr lang="en-US">
                <a:solidFill>
                  <a:schemeClr val="dk1"/>
                </a:solidFill>
              </a:rPr>
              <a:t>을 보인 것으로 확인되며, XGBoost 모델이 데이터 학습과 예측에서 더 우수한 결과를 도출한 것으로 판단됩니다."</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"이번 분석에서는 랜덤포레스트와 XGBoost 두 가지 모델을 사용하여 데이터를 분석했습니다. 랜덤포레스트 모델은 비교적 간단하고 안정적인 성능을 보여줬으며, XGBoost는 보다 정교한 성능 튜닝을 통해 더 나은 결과를 도출했습니다. 특히, XGBoost 모델은 샘플링하지 않은 전체 데이터에서 </a:t>
            </a:r>
            <a:r>
              <a:rPr lang="en-US" b="1">
                <a:solidFill>
                  <a:schemeClr val="dk1"/>
                </a:solidFill>
              </a:rPr>
              <a:t>더 낮은 오차율과 높은 결정계수</a:t>
            </a:r>
            <a:r>
              <a:rPr lang="en-US">
                <a:solidFill>
                  <a:schemeClr val="dk1"/>
                </a:solidFill>
              </a:rPr>
              <a:t>를 기록하며, 예측 정확도 면에서 우위를 보였습니다.</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이러한 결과를 통해 </a:t>
            </a:r>
            <a:r>
              <a:rPr lang="en-US" b="1">
                <a:solidFill>
                  <a:schemeClr val="dk1"/>
                </a:solidFill>
              </a:rPr>
              <a:t>XGBoost가 이번 분석 데이터에 보다 적합한 모델</a:t>
            </a:r>
            <a:r>
              <a:rPr lang="en-US">
                <a:solidFill>
                  <a:schemeClr val="dk1"/>
                </a:solidFill>
              </a:rPr>
              <a:t>임을 확인할 수 있었습니다. 앞으로는 </a:t>
            </a:r>
            <a:r>
              <a:rPr lang="en-US" b="1">
                <a:solidFill>
                  <a:schemeClr val="dk1"/>
                </a:solidFill>
              </a:rPr>
              <a:t>추가적인 하이퍼파라미터 튜닝</a:t>
            </a:r>
            <a:r>
              <a:rPr lang="en-US">
                <a:solidFill>
                  <a:schemeClr val="dk1"/>
                </a:solidFill>
              </a:rPr>
              <a:t>, </a:t>
            </a:r>
            <a:r>
              <a:rPr lang="en-US" b="1">
                <a:solidFill>
                  <a:schemeClr val="dk1"/>
                </a:solidFill>
              </a:rPr>
              <a:t>새로운 변수의 도입</a:t>
            </a:r>
            <a:r>
              <a:rPr lang="en-US">
                <a:solidFill>
                  <a:schemeClr val="dk1"/>
                </a:solidFill>
              </a:rPr>
              <a:t>, 또는 </a:t>
            </a:r>
            <a:r>
              <a:rPr lang="en-US" b="1">
                <a:solidFill>
                  <a:schemeClr val="dk1"/>
                </a:solidFill>
              </a:rPr>
              <a:t>다른 고급 모델과의 비교</a:t>
            </a:r>
            <a:r>
              <a:rPr lang="en-US">
                <a:solidFill>
                  <a:schemeClr val="dk1"/>
                </a:solidFill>
              </a:rPr>
              <a:t>를 통해 예측 성능을 한층 더 개선해볼 계획입니다.</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이상으로 발표를 마치겠습니다. 감사합니다."</a:t>
            </a:r>
            <a:endParaRPr>
              <a:solidFill>
                <a:schemeClr val="dk1"/>
              </a:solidFill>
            </a:endParaRPr>
          </a:p>
          <a:p>
            <a:pPr marL="0" lvl="0" indent="0" algn="l" rtl="0">
              <a:spcBef>
                <a:spcPts val="1200"/>
              </a:spcBef>
              <a:spcAft>
                <a:spcPts val="0"/>
              </a:spcAft>
              <a:buNone/>
            </a:pPr>
            <a:endParaRPr>
              <a:solidFill>
                <a:schemeClr val="dk1"/>
              </a:solidFill>
            </a:endParaRPr>
          </a:p>
        </p:txBody>
      </p:sp>
      <p:sp>
        <p:nvSpPr>
          <p:cNvPr id="441" name="Google Shape;441;g31c424d337c_5_2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31c424d337c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g31c424d337c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0" name="Google Shape;48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smtClean="0"/>
              <a:t>먼저 프로젝트 배경입니다</a:t>
            </a:r>
            <a:r>
              <a:rPr lang="en-US" altLang="ko-KR" dirty="0" smtClean="0"/>
              <a:t>. </a:t>
            </a:r>
            <a:r>
              <a:rPr lang="ko-KR" altLang="en-US" dirty="0" smtClean="0"/>
              <a:t>서울의 아파트 </a:t>
            </a:r>
            <a:r>
              <a:rPr lang="ko-KR" altLang="en-US" dirty="0" err="1" smtClean="0"/>
              <a:t>매매가는</a:t>
            </a:r>
            <a:r>
              <a:rPr lang="ko-KR" altLang="en-US" dirty="0" smtClean="0"/>
              <a:t> 부동산 시장의 주요 지표로서</a:t>
            </a:r>
            <a:r>
              <a:rPr lang="en-US" altLang="ko-KR" dirty="0" smtClean="0"/>
              <a:t>,</a:t>
            </a:r>
            <a:r>
              <a:rPr lang="en-US" altLang="ko-KR" baseline="0" dirty="0" smtClean="0"/>
              <a:t> </a:t>
            </a:r>
            <a:r>
              <a:rPr lang="ko-KR" altLang="en-US" dirty="0" smtClean="0"/>
              <a:t>시민과 투자자들에게 중요한 의사결정 정보를 제공합니다</a:t>
            </a:r>
            <a:r>
              <a:rPr lang="en-US" altLang="ko-KR" dirty="0" smtClean="0"/>
              <a:t>. </a:t>
            </a:r>
            <a:r>
              <a:rPr lang="ko-KR" altLang="en-US" dirty="0" smtClean="0"/>
              <a:t>이에 따라</a:t>
            </a:r>
            <a:r>
              <a:rPr lang="en-US" altLang="ko-KR" dirty="0" smtClean="0"/>
              <a:t>, </a:t>
            </a:r>
            <a:r>
              <a:rPr lang="ko-KR" altLang="en-US" dirty="0" smtClean="0"/>
              <a:t>저희는 주요 데이터를 활용해 예측 모델을 개발해보았습니다</a:t>
            </a:r>
            <a:r>
              <a:rPr lang="en-US" altLang="ko-KR" dirty="0" smtClean="0"/>
              <a:t>.</a:t>
            </a:r>
            <a:endParaRPr dirty="0"/>
          </a:p>
        </p:txBody>
      </p:sp>
      <p:sp>
        <p:nvSpPr>
          <p:cNvPr id="125" name="Google Shape;1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smtClean="0"/>
              <a:t>저희 팀은 세명으로 구성되어있습니다</a:t>
            </a:r>
            <a:r>
              <a:rPr lang="en-US" altLang="ko-KR" dirty="0" smtClean="0"/>
              <a:t>. </a:t>
            </a:r>
            <a:r>
              <a:rPr lang="ko-KR" altLang="en-US" dirty="0" smtClean="0"/>
              <a:t>저는 데이터를 수집하고 전처리 과정을 주도적으로 담당하였습니다</a:t>
            </a:r>
            <a:r>
              <a:rPr lang="en-US" altLang="ko-KR" dirty="0" smtClean="0"/>
              <a:t>.</a:t>
            </a:r>
          </a:p>
          <a:p>
            <a:pPr marL="0" lvl="0" indent="0" algn="l" rtl="0">
              <a:spcBef>
                <a:spcPts val="0"/>
              </a:spcBef>
              <a:spcAft>
                <a:spcPts val="0"/>
              </a:spcAft>
              <a:buNone/>
            </a:pPr>
            <a:r>
              <a:rPr lang="ko-KR" altLang="en-US" dirty="0" smtClean="0"/>
              <a:t>수집 데이터에서 빨간 글씨 부분은 멘토님들의</a:t>
            </a:r>
            <a:r>
              <a:rPr lang="ko-KR" altLang="en-US" baseline="0" dirty="0" smtClean="0"/>
              <a:t> 피드백을 반영한 것으로</a:t>
            </a:r>
            <a:r>
              <a:rPr lang="en-US" altLang="ko-KR" baseline="0" dirty="0" smtClean="0"/>
              <a:t>, </a:t>
            </a:r>
            <a:r>
              <a:rPr lang="ko-KR" altLang="en-US" baseline="0" dirty="0" smtClean="0"/>
              <a:t>원래 </a:t>
            </a:r>
            <a:r>
              <a:rPr lang="ko-KR" altLang="en-US" baseline="0" dirty="0" err="1" smtClean="0"/>
              <a:t>사용하려고했던</a:t>
            </a:r>
            <a:r>
              <a:rPr lang="ko-KR" altLang="en-US" baseline="0" dirty="0" smtClean="0"/>
              <a:t> 아파트 </a:t>
            </a:r>
            <a:r>
              <a:rPr lang="ko-KR" altLang="en-US" baseline="0" dirty="0" err="1" smtClean="0"/>
              <a:t>실거래가</a:t>
            </a:r>
            <a:r>
              <a:rPr lang="en-US" altLang="ko-KR" baseline="0" dirty="0" smtClean="0"/>
              <a:t>, </a:t>
            </a:r>
            <a:r>
              <a:rPr lang="ko-KR" altLang="en-US" baseline="0" dirty="0" smtClean="0"/>
              <a:t>교통</a:t>
            </a:r>
            <a:r>
              <a:rPr lang="en-US" altLang="ko-KR" baseline="0" dirty="0" smtClean="0"/>
              <a:t>, </a:t>
            </a:r>
            <a:r>
              <a:rPr lang="ko-KR" altLang="en-US" baseline="0" dirty="0" smtClean="0"/>
              <a:t>주변 인프라 정보 외에 </a:t>
            </a:r>
            <a:r>
              <a:rPr lang="ko-KR" altLang="en-US" baseline="0" dirty="0" err="1" smtClean="0"/>
              <a:t>정치데이터</a:t>
            </a:r>
            <a:r>
              <a:rPr lang="en-US" altLang="ko-KR" baseline="0" dirty="0" smtClean="0"/>
              <a:t>, </a:t>
            </a:r>
            <a:r>
              <a:rPr lang="ko-KR" altLang="en-US" baseline="0" dirty="0" smtClean="0"/>
              <a:t>환율과 금리</a:t>
            </a:r>
            <a:r>
              <a:rPr lang="en-US" altLang="ko-KR" baseline="0" dirty="0" smtClean="0"/>
              <a:t>, </a:t>
            </a:r>
            <a:r>
              <a:rPr lang="ko-KR" altLang="en-US" baseline="0" dirty="0" smtClean="0"/>
              <a:t>아파트 브랜드</a:t>
            </a:r>
            <a:r>
              <a:rPr lang="en-US" altLang="ko-KR" baseline="0" dirty="0" smtClean="0"/>
              <a:t>, </a:t>
            </a:r>
            <a:r>
              <a:rPr lang="ko-KR" altLang="en-US" baseline="0" dirty="0" err="1" smtClean="0"/>
              <a:t>행정동별</a:t>
            </a:r>
            <a:r>
              <a:rPr lang="ko-KR" altLang="en-US" baseline="0" dirty="0" smtClean="0"/>
              <a:t> 상가 소득 및 소비에 대한 데이터를 추가적으로 수집하였고</a:t>
            </a:r>
            <a:r>
              <a:rPr lang="en-US" altLang="ko-KR" baseline="0" dirty="0" smtClean="0"/>
              <a:t>, </a:t>
            </a:r>
            <a:r>
              <a:rPr lang="ko-KR" altLang="en-US" baseline="0" dirty="0" err="1" smtClean="0"/>
              <a:t>범죄율은</a:t>
            </a:r>
            <a:r>
              <a:rPr lang="ko-KR" altLang="en-US" baseline="0" dirty="0" smtClean="0"/>
              <a:t> 데이터 수집의 어려움</a:t>
            </a:r>
            <a:r>
              <a:rPr lang="en-US" altLang="ko-KR" baseline="0" dirty="0" smtClean="0"/>
              <a:t>, </a:t>
            </a:r>
            <a:r>
              <a:rPr lang="ko-KR" altLang="en-US" baseline="0" dirty="0" smtClean="0"/>
              <a:t>날씨는 서울시 관측소가 </a:t>
            </a:r>
            <a:r>
              <a:rPr lang="en-US" altLang="ko-KR" baseline="0" dirty="0" smtClean="0"/>
              <a:t>2</a:t>
            </a:r>
            <a:r>
              <a:rPr lang="ko-KR" altLang="en-US" baseline="0" dirty="0" smtClean="0"/>
              <a:t>개 뿐이라</a:t>
            </a:r>
            <a:r>
              <a:rPr lang="en-US" altLang="ko-KR" baseline="0" dirty="0" smtClean="0"/>
              <a:t>, </a:t>
            </a:r>
            <a:r>
              <a:rPr lang="ko-KR" altLang="en-US" baseline="0" dirty="0" smtClean="0"/>
              <a:t>데이터의 공간적</a:t>
            </a:r>
            <a:r>
              <a:rPr lang="en-US" altLang="ko-KR" baseline="0" dirty="0" smtClean="0"/>
              <a:t> </a:t>
            </a:r>
            <a:r>
              <a:rPr lang="ko-KR" altLang="en-US" baseline="0" dirty="0" smtClean="0"/>
              <a:t>차별성이 없음을 인지하여 폐기하였습니다</a:t>
            </a:r>
            <a:r>
              <a:rPr lang="en-US" altLang="ko-KR" baseline="0" dirty="0" smtClean="0"/>
              <a:t>.</a:t>
            </a:r>
            <a:endParaRPr dirty="0"/>
          </a:p>
        </p:txBody>
      </p:sp>
      <p:sp>
        <p:nvSpPr>
          <p:cNvPr id="145" name="Google Shape;1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smtClean="0"/>
              <a:t>다음으로 수행 절차 및 방법입니다</a:t>
            </a:r>
            <a:r>
              <a:rPr lang="en-US" altLang="ko-KR" dirty="0" smtClean="0"/>
              <a:t>. </a:t>
            </a:r>
            <a:r>
              <a:rPr lang="ko-KR" altLang="en-US" dirty="0" err="1" smtClean="0"/>
              <a:t>기획안</a:t>
            </a:r>
            <a:r>
              <a:rPr lang="ko-KR" altLang="en-US" dirty="0" smtClean="0"/>
              <a:t> 발표 후 멘토님들의 피드백을 반영하여 정치 및 특이해 보이는 데이터를 추가 수집하였고</a:t>
            </a:r>
            <a:r>
              <a:rPr lang="en-US" altLang="ko-KR" dirty="0" smtClean="0"/>
              <a:t>, </a:t>
            </a:r>
            <a:r>
              <a:rPr lang="ko-KR" altLang="en-US" dirty="0" smtClean="0"/>
              <a:t>이런 데이터 수집과 전처리 과정은 프로젝트의 기초 작업으로서 매우 중요한 부분이라고 사료됩니다</a:t>
            </a:r>
            <a:r>
              <a:rPr lang="en-US" altLang="ko-KR" dirty="0" smtClean="0"/>
              <a:t>.</a:t>
            </a:r>
            <a:endParaRPr dirty="0"/>
          </a:p>
        </p:txBody>
      </p:sp>
      <p:sp>
        <p:nvSpPr>
          <p:cNvPr id="177" name="Google Shape;17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smtClean="0"/>
              <a:t>아파트 </a:t>
            </a:r>
            <a:r>
              <a:rPr lang="ko-KR" altLang="en-US" dirty="0" err="1" smtClean="0"/>
              <a:t>실거래가</a:t>
            </a:r>
            <a:r>
              <a:rPr lang="ko-KR" altLang="en-US" dirty="0" smtClean="0"/>
              <a:t> 데이터를 </a:t>
            </a:r>
            <a:r>
              <a:rPr lang="en-US" altLang="ko-KR" dirty="0" smtClean="0"/>
              <a:t>2013</a:t>
            </a:r>
            <a:r>
              <a:rPr lang="ko-KR" altLang="en-US" dirty="0" smtClean="0"/>
              <a:t>년도 </a:t>
            </a:r>
            <a:r>
              <a:rPr lang="en-US" altLang="ko-KR" dirty="0" smtClean="0"/>
              <a:t>1</a:t>
            </a:r>
            <a:r>
              <a:rPr lang="ko-KR" altLang="en-US" dirty="0" smtClean="0"/>
              <a:t>월 </a:t>
            </a:r>
            <a:r>
              <a:rPr lang="en-US" altLang="ko-KR" dirty="0" smtClean="0"/>
              <a:t>1</a:t>
            </a:r>
            <a:r>
              <a:rPr lang="ko-KR" altLang="en-US" dirty="0" smtClean="0"/>
              <a:t>일부터 </a:t>
            </a:r>
            <a:r>
              <a:rPr lang="en-US" altLang="ko-KR" dirty="0" smtClean="0"/>
              <a:t>2024</a:t>
            </a:r>
            <a:r>
              <a:rPr lang="ko-KR" altLang="en-US" dirty="0" smtClean="0"/>
              <a:t>년도 </a:t>
            </a:r>
            <a:r>
              <a:rPr lang="en-US" altLang="ko-KR" dirty="0" smtClean="0"/>
              <a:t>10</a:t>
            </a:r>
            <a:r>
              <a:rPr lang="ko-KR" altLang="en-US" dirty="0" smtClean="0"/>
              <a:t>월 말까지 수집하였습니다</a:t>
            </a:r>
            <a:r>
              <a:rPr lang="en-US" altLang="ko-KR" dirty="0" smtClean="0"/>
              <a:t>. </a:t>
            </a:r>
            <a:r>
              <a:rPr lang="ko-KR" altLang="en-US" dirty="0" smtClean="0"/>
              <a:t>그러나 </a:t>
            </a:r>
            <a:r>
              <a:rPr lang="en-US" altLang="ko-KR" dirty="0" smtClean="0"/>
              <a:t>API</a:t>
            </a:r>
            <a:r>
              <a:rPr lang="ko-KR" altLang="en-US" dirty="0" smtClean="0"/>
              <a:t>의 한계로 인해 </a:t>
            </a:r>
            <a:r>
              <a:rPr lang="en-US" altLang="ko-KR" dirty="0" smtClean="0"/>
              <a:t>2019</a:t>
            </a:r>
            <a:r>
              <a:rPr lang="ko-KR" altLang="en-US" dirty="0" smtClean="0"/>
              <a:t>년 </a:t>
            </a:r>
            <a:r>
              <a:rPr lang="en-US" altLang="ko-KR" dirty="0" smtClean="0"/>
              <a:t>1</a:t>
            </a:r>
            <a:r>
              <a:rPr lang="ko-KR" altLang="en-US" dirty="0" smtClean="0"/>
              <a:t>월 </a:t>
            </a:r>
            <a:r>
              <a:rPr lang="en-US" altLang="ko-KR" dirty="0" smtClean="0"/>
              <a:t>1</a:t>
            </a:r>
            <a:r>
              <a:rPr lang="ko-KR" altLang="en-US" dirty="0" smtClean="0"/>
              <a:t>일부터 </a:t>
            </a:r>
            <a:r>
              <a:rPr lang="en-US" altLang="ko-KR" dirty="0" smtClean="0"/>
              <a:t>2023</a:t>
            </a:r>
            <a:r>
              <a:rPr lang="ko-KR" altLang="en-US" dirty="0" smtClean="0"/>
              <a:t>년 </a:t>
            </a:r>
            <a:r>
              <a:rPr lang="en-US" altLang="ko-KR" dirty="0" smtClean="0"/>
              <a:t>12</a:t>
            </a:r>
            <a:r>
              <a:rPr lang="ko-KR" altLang="en-US" dirty="0" smtClean="0"/>
              <a:t>월 </a:t>
            </a:r>
            <a:r>
              <a:rPr lang="en-US" altLang="ko-KR" dirty="0" smtClean="0"/>
              <a:t>31</a:t>
            </a:r>
            <a:r>
              <a:rPr lang="ko-KR" altLang="en-US" dirty="0" smtClean="0"/>
              <a:t>일까지</a:t>
            </a:r>
            <a:r>
              <a:rPr lang="en-US" altLang="ko-KR" dirty="0" smtClean="0"/>
              <a:t>, </a:t>
            </a:r>
            <a:r>
              <a:rPr lang="ko-KR" altLang="en-US" dirty="0" smtClean="0"/>
              <a:t>총 </a:t>
            </a:r>
            <a:r>
              <a:rPr lang="ko-KR" altLang="en-US" dirty="0" err="1" smtClean="0"/>
              <a:t>이십오만일천구십육건의</a:t>
            </a:r>
            <a:r>
              <a:rPr lang="ko-KR" altLang="en-US" dirty="0" smtClean="0"/>
              <a:t> 데이터를 활용하였습니다</a:t>
            </a:r>
            <a:r>
              <a:rPr lang="en-US" altLang="ko-KR" dirty="0" smtClean="0"/>
              <a:t>.</a:t>
            </a:r>
            <a:endParaRPr dirty="0"/>
          </a:p>
        </p:txBody>
      </p:sp>
      <p:sp>
        <p:nvSpPr>
          <p:cNvPr id="196" name="Google Shape;19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1c424d337c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err="1" smtClean="0"/>
              <a:t>원데이터는</a:t>
            </a:r>
            <a:r>
              <a:rPr lang="ko-KR" altLang="en-US" dirty="0" smtClean="0"/>
              <a:t> </a:t>
            </a:r>
            <a:r>
              <a:rPr lang="ko-KR" altLang="en-US" dirty="0" err="1" smtClean="0"/>
              <a:t>년도별로</a:t>
            </a:r>
            <a:r>
              <a:rPr lang="ko-KR" altLang="en-US" dirty="0" smtClean="0"/>
              <a:t> </a:t>
            </a:r>
            <a:r>
              <a:rPr lang="en-US" altLang="ko-KR" dirty="0" smtClean="0"/>
              <a:t>csv</a:t>
            </a:r>
            <a:r>
              <a:rPr lang="ko-KR" altLang="en-US" dirty="0" smtClean="0"/>
              <a:t>파일로 존재하며</a:t>
            </a:r>
            <a:r>
              <a:rPr lang="en-US" altLang="ko-KR" dirty="0" smtClean="0"/>
              <a:t>, </a:t>
            </a:r>
            <a:r>
              <a:rPr lang="ko-KR" altLang="en-US" dirty="0" smtClean="0"/>
              <a:t>각 </a:t>
            </a:r>
            <a:r>
              <a:rPr lang="ko-KR" altLang="en-US" dirty="0" err="1" smtClean="0"/>
              <a:t>년도마다</a:t>
            </a:r>
            <a:r>
              <a:rPr lang="ko-KR" altLang="en-US" dirty="0" smtClean="0"/>
              <a:t> 넘버가 </a:t>
            </a:r>
            <a:r>
              <a:rPr lang="en-US" altLang="ko-KR" dirty="0" smtClean="0"/>
              <a:t>1</a:t>
            </a:r>
            <a:r>
              <a:rPr lang="ko-KR" altLang="en-US" dirty="0" smtClean="0"/>
              <a:t>부터 시작했습니다</a:t>
            </a:r>
            <a:r>
              <a:rPr lang="en-US" altLang="ko-KR" dirty="0" smtClean="0"/>
              <a:t>. </a:t>
            </a:r>
            <a:r>
              <a:rPr lang="ko-KR" altLang="en-US" dirty="0" smtClean="0"/>
              <a:t>그래서 이 데이터들을 하나로 합치면 넘버가 인덱스 기능을 잘 수행하지 못할 것을 고려하여</a:t>
            </a:r>
            <a:r>
              <a:rPr lang="en-US" altLang="ko-KR" dirty="0" smtClean="0"/>
              <a:t>,</a:t>
            </a:r>
            <a:r>
              <a:rPr lang="en-US" altLang="ko-KR" baseline="0" dirty="0" smtClean="0"/>
              <a:t> </a:t>
            </a:r>
            <a:r>
              <a:rPr lang="ko-KR" altLang="en-US" baseline="0" dirty="0" smtClean="0"/>
              <a:t>넘버의 값을 년도 더하기 </a:t>
            </a:r>
            <a:r>
              <a:rPr lang="en-US" altLang="ko-KR" baseline="0" dirty="0" smtClean="0"/>
              <a:t>5</a:t>
            </a:r>
            <a:r>
              <a:rPr lang="ko-KR" altLang="en-US" baseline="0" dirty="0" smtClean="0"/>
              <a:t>자리로 길이를 고정하였습니다</a:t>
            </a:r>
            <a:r>
              <a:rPr lang="en-US" altLang="ko-KR" baseline="0" dirty="0" smtClean="0"/>
              <a:t>.</a:t>
            </a:r>
          </a:p>
          <a:p>
            <a:pPr marL="0" lvl="0" indent="0" algn="l" rtl="0">
              <a:spcBef>
                <a:spcPts val="0"/>
              </a:spcBef>
              <a:spcAft>
                <a:spcPts val="0"/>
              </a:spcAft>
              <a:buNone/>
            </a:pPr>
            <a:r>
              <a:rPr lang="ko-KR" altLang="en-US" baseline="0" dirty="0" smtClean="0"/>
              <a:t>사실 처음에 저희는 서울시 구별 아파트 매매가 예측을 </a:t>
            </a:r>
            <a:r>
              <a:rPr lang="ko-KR" altLang="en-US" baseline="0" dirty="0" err="1" smtClean="0"/>
              <a:t>하려고했었습니다</a:t>
            </a:r>
            <a:r>
              <a:rPr lang="en-US" altLang="ko-KR" baseline="0" dirty="0" smtClean="0"/>
              <a:t>. </a:t>
            </a:r>
            <a:r>
              <a:rPr lang="ko-KR" altLang="en-US" baseline="0" dirty="0" smtClean="0"/>
              <a:t>그래서 지하철역이나 버스정류장 위도 경도 데이터를 받아 구와 행정동 </a:t>
            </a:r>
            <a:r>
              <a:rPr lang="ko-KR" altLang="en-US" baseline="0" dirty="0" err="1" smtClean="0"/>
              <a:t>경계파일에</a:t>
            </a:r>
            <a:r>
              <a:rPr lang="ko-KR" altLang="en-US" baseline="0" dirty="0" smtClean="0"/>
              <a:t> 적용하여 구별</a:t>
            </a:r>
            <a:r>
              <a:rPr lang="en-US" altLang="ko-KR" baseline="0" dirty="0" smtClean="0"/>
              <a:t>, </a:t>
            </a:r>
            <a:r>
              <a:rPr lang="ko-KR" altLang="en-US" baseline="0" dirty="0" err="1" smtClean="0"/>
              <a:t>행정동별</a:t>
            </a:r>
            <a:r>
              <a:rPr lang="ko-KR" altLang="en-US" baseline="0" dirty="0" smtClean="0"/>
              <a:t> 집계를 하였습니다</a:t>
            </a:r>
            <a:r>
              <a:rPr lang="en-US" altLang="ko-KR" baseline="0" dirty="0" smtClean="0"/>
              <a:t>. </a:t>
            </a:r>
            <a:r>
              <a:rPr lang="ko-KR" altLang="en-US" baseline="0" dirty="0" smtClean="0"/>
              <a:t>그러자 저희 강사님께서 </a:t>
            </a:r>
            <a:r>
              <a:rPr lang="en-US" altLang="ko-KR" baseline="0" dirty="0" smtClean="0"/>
              <a:t>“</a:t>
            </a:r>
            <a:r>
              <a:rPr lang="ko-KR" altLang="en-US" baseline="0" dirty="0" smtClean="0"/>
              <a:t>구나 행정동의 평균으로 아파트 </a:t>
            </a:r>
            <a:r>
              <a:rPr lang="ko-KR" altLang="en-US" baseline="0" dirty="0" err="1" smtClean="0"/>
              <a:t>매매가를</a:t>
            </a:r>
            <a:r>
              <a:rPr lang="ko-KR" altLang="en-US" baseline="0" dirty="0" smtClean="0"/>
              <a:t> 예측하면 가격이 너무 무너질 것으로 사료된다</a:t>
            </a:r>
            <a:r>
              <a:rPr lang="en-US" altLang="ko-KR" baseline="0" dirty="0" smtClean="0"/>
              <a:t>. </a:t>
            </a:r>
            <a:r>
              <a:rPr lang="ko-KR" altLang="en-US" baseline="0" dirty="0" err="1" smtClean="0"/>
              <a:t>아파트별</a:t>
            </a:r>
            <a:r>
              <a:rPr lang="ko-KR" altLang="en-US" baseline="0" dirty="0" smtClean="0"/>
              <a:t> 예측을 하면 좋겠다</a:t>
            </a:r>
            <a:r>
              <a:rPr lang="en-US" altLang="ko-KR" baseline="0" dirty="0" smtClean="0"/>
              <a:t>.”</a:t>
            </a:r>
            <a:r>
              <a:rPr lang="ko-KR" altLang="en-US" baseline="0" dirty="0" smtClean="0"/>
              <a:t>고 피드백을 주셨고</a:t>
            </a:r>
            <a:r>
              <a:rPr lang="en-US" altLang="ko-KR" baseline="0" dirty="0" smtClean="0"/>
              <a:t>, </a:t>
            </a:r>
            <a:r>
              <a:rPr lang="ko-KR" altLang="en-US" baseline="0" dirty="0" smtClean="0"/>
              <a:t>어떻게 하면 </a:t>
            </a:r>
            <a:r>
              <a:rPr lang="ko-KR" altLang="en-US" baseline="0" dirty="0" err="1" smtClean="0"/>
              <a:t>아파트별로</a:t>
            </a:r>
            <a:r>
              <a:rPr lang="ko-KR" altLang="en-US" baseline="0" dirty="0" smtClean="0"/>
              <a:t> 예측할 수 있을까 고심하던 중</a:t>
            </a:r>
            <a:r>
              <a:rPr lang="en-US" altLang="ko-KR" baseline="0" dirty="0" smtClean="0"/>
              <a:t>, </a:t>
            </a:r>
            <a:r>
              <a:rPr lang="ko-KR" altLang="en-US" baseline="0" dirty="0" smtClean="0"/>
              <a:t>위도 경도 좌표로 구와 행정동을 가려냈으니</a:t>
            </a:r>
            <a:r>
              <a:rPr lang="en-US" altLang="ko-KR" baseline="0" dirty="0" smtClean="0"/>
              <a:t>, </a:t>
            </a:r>
            <a:r>
              <a:rPr lang="ko-KR" altLang="en-US" baseline="0" dirty="0" smtClean="0"/>
              <a:t>역으로 주소로 </a:t>
            </a:r>
            <a:r>
              <a:rPr lang="ko-KR" altLang="en-US" baseline="0" dirty="0" err="1" smtClean="0"/>
              <a:t>위도경도를</a:t>
            </a:r>
            <a:r>
              <a:rPr lang="ko-KR" altLang="en-US" baseline="0" dirty="0" smtClean="0"/>
              <a:t> 찍을 수는 없을까</a:t>
            </a:r>
            <a:r>
              <a:rPr lang="en-US" altLang="ko-KR" baseline="0" dirty="0" smtClean="0"/>
              <a:t>? </a:t>
            </a:r>
            <a:r>
              <a:rPr lang="ko-KR" altLang="en-US" baseline="0" dirty="0" smtClean="0"/>
              <a:t>라고 </a:t>
            </a:r>
            <a:r>
              <a:rPr lang="ko-KR" altLang="en-US" baseline="0" dirty="0" err="1" smtClean="0"/>
              <a:t>생각하게되었고</a:t>
            </a:r>
            <a:r>
              <a:rPr lang="en-US" altLang="ko-KR" baseline="0" dirty="0" smtClean="0"/>
              <a:t>, </a:t>
            </a:r>
            <a:r>
              <a:rPr lang="ko-KR" altLang="en-US" baseline="0" dirty="0" smtClean="0"/>
              <a:t>주소로 </a:t>
            </a:r>
            <a:r>
              <a:rPr lang="ko-KR" altLang="en-US" baseline="0" dirty="0" err="1" smtClean="0"/>
              <a:t>위도경도를</a:t>
            </a:r>
            <a:r>
              <a:rPr lang="ko-KR" altLang="en-US" baseline="0" dirty="0" smtClean="0"/>
              <a:t> 추출하기위해 </a:t>
            </a:r>
            <a:r>
              <a:rPr lang="ko-KR" altLang="en-US" baseline="0" dirty="0" err="1" smtClean="0"/>
              <a:t>넘버별</a:t>
            </a:r>
            <a:r>
              <a:rPr lang="ko-KR" altLang="en-US" baseline="0" dirty="0" smtClean="0"/>
              <a:t> 도로명주소를</a:t>
            </a:r>
            <a:r>
              <a:rPr lang="en-US" altLang="ko-KR" baseline="0" dirty="0" smtClean="0"/>
              <a:t> </a:t>
            </a:r>
            <a:r>
              <a:rPr lang="ko-KR" altLang="en-US" baseline="0" dirty="0" smtClean="0"/>
              <a:t>카카오 </a:t>
            </a:r>
            <a:r>
              <a:rPr lang="en-US" altLang="ko-KR" baseline="0" dirty="0" err="1" smtClean="0"/>
              <a:t>api</a:t>
            </a:r>
            <a:r>
              <a:rPr lang="ko-KR" altLang="en-US" baseline="0" dirty="0" smtClean="0"/>
              <a:t>를 활용하여 </a:t>
            </a:r>
            <a:r>
              <a:rPr lang="ko-KR" altLang="en-US" baseline="0" dirty="0" err="1" smtClean="0"/>
              <a:t>위도경도</a:t>
            </a:r>
            <a:r>
              <a:rPr lang="ko-KR" altLang="en-US" baseline="0" dirty="0" smtClean="0"/>
              <a:t> </a:t>
            </a:r>
            <a:r>
              <a:rPr lang="ko-KR" altLang="en-US" baseline="0" dirty="0" err="1" smtClean="0"/>
              <a:t>좌표값으로</a:t>
            </a:r>
            <a:r>
              <a:rPr lang="ko-KR" altLang="en-US" baseline="0" dirty="0" smtClean="0"/>
              <a:t> 반환하였습니다</a:t>
            </a:r>
            <a:r>
              <a:rPr lang="en-US" altLang="ko-KR" baseline="0" dirty="0" smtClean="0"/>
              <a:t>. </a:t>
            </a:r>
            <a:r>
              <a:rPr lang="ko-KR" altLang="en-US" baseline="0" dirty="0" smtClean="0"/>
              <a:t>이 과정에서 </a:t>
            </a:r>
            <a:r>
              <a:rPr lang="en-US" altLang="ko-KR" baseline="0" dirty="0" err="1" smtClean="0"/>
              <a:t>api</a:t>
            </a:r>
            <a:r>
              <a:rPr lang="ko-KR" altLang="en-US" baseline="0" dirty="0" smtClean="0"/>
              <a:t>키를 빌려주어 도움을 주신 모든 분들 감사드립니다</a:t>
            </a:r>
            <a:r>
              <a:rPr lang="en-US" altLang="ko-KR" baseline="0" dirty="0" smtClean="0"/>
              <a:t>. </a:t>
            </a:r>
          </a:p>
          <a:p>
            <a:pPr marL="0" lvl="0" indent="0" algn="l" rtl="0">
              <a:spcBef>
                <a:spcPts val="0"/>
              </a:spcBef>
              <a:spcAft>
                <a:spcPts val="0"/>
              </a:spcAft>
              <a:buNone/>
            </a:pPr>
            <a:r>
              <a:rPr lang="ko-KR" altLang="en-US" baseline="0" dirty="0" smtClean="0"/>
              <a:t>다행히 버스정류장</a:t>
            </a:r>
            <a:r>
              <a:rPr lang="en-US" altLang="ko-KR" baseline="0" dirty="0" smtClean="0"/>
              <a:t>, </a:t>
            </a:r>
            <a:r>
              <a:rPr lang="ko-KR" altLang="en-US" baseline="0" dirty="0" smtClean="0"/>
              <a:t>지하철역</a:t>
            </a:r>
            <a:r>
              <a:rPr lang="en-US" altLang="ko-KR" baseline="0" dirty="0" smtClean="0"/>
              <a:t>, </a:t>
            </a:r>
            <a:r>
              <a:rPr lang="ko-KR" altLang="en-US" baseline="0" dirty="0" smtClean="0"/>
              <a:t>공원</a:t>
            </a:r>
            <a:r>
              <a:rPr lang="en-US" altLang="ko-KR" baseline="0" dirty="0" smtClean="0"/>
              <a:t>, </a:t>
            </a:r>
            <a:r>
              <a:rPr lang="ko-KR" altLang="en-US" baseline="0" dirty="0" smtClean="0"/>
              <a:t>병원은 위도 경도가 존재하여 아파트 </a:t>
            </a:r>
            <a:r>
              <a:rPr lang="en-US" altLang="ko-KR" baseline="0" dirty="0" smtClean="0"/>
              <a:t>25</a:t>
            </a:r>
            <a:r>
              <a:rPr lang="ko-KR" altLang="en-US" baseline="0" dirty="0" err="1" smtClean="0"/>
              <a:t>만건</a:t>
            </a:r>
            <a:r>
              <a:rPr lang="ko-KR" altLang="en-US" baseline="0" dirty="0" smtClean="0"/>
              <a:t> 외에 학교를 추가적으로 위도 경도로 변환하였습니다</a:t>
            </a:r>
            <a:r>
              <a:rPr lang="en-US" altLang="ko-KR" baseline="0" dirty="0" smtClean="0"/>
              <a:t>.</a:t>
            </a:r>
          </a:p>
          <a:p>
            <a:pPr marL="0" lvl="0" indent="0" algn="l" rtl="0">
              <a:spcBef>
                <a:spcPts val="0"/>
              </a:spcBef>
              <a:spcAft>
                <a:spcPts val="0"/>
              </a:spcAft>
              <a:buNone/>
            </a:pPr>
            <a:r>
              <a:rPr lang="ko-KR" altLang="en-US" dirty="0" smtClean="0"/>
              <a:t>또한</a:t>
            </a:r>
            <a:r>
              <a:rPr lang="en-US" altLang="ko-KR" dirty="0" smtClean="0"/>
              <a:t>, </a:t>
            </a:r>
            <a:r>
              <a:rPr lang="en-US" dirty="0" err="1" smtClean="0"/>
              <a:t>계약</a:t>
            </a:r>
            <a:r>
              <a:rPr lang="en-US" dirty="0" smtClean="0"/>
              <a:t> </a:t>
            </a:r>
            <a:r>
              <a:rPr lang="en-US" dirty="0" err="1"/>
              <a:t>년월과</a:t>
            </a:r>
            <a:r>
              <a:rPr lang="en-US" dirty="0"/>
              <a:t> </a:t>
            </a:r>
            <a:r>
              <a:rPr lang="en-US" dirty="0" err="1"/>
              <a:t>계약</a:t>
            </a:r>
            <a:r>
              <a:rPr lang="en-US" dirty="0"/>
              <a:t> </a:t>
            </a:r>
            <a:r>
              <a:rPr lang="en-US" dirty="0" err="1"/>
              <a:t>일자를</a:t>
            </a:r>
            <a:r>
              <a:rPr lang="en-US" dirty="0"/>
              <a:t> </a:t>
            </a:r>
            <a:r>
              <a:rPr lang="en-US" dirty="0" err="1"/>
              <a:t>묶어</a:t>
            </a:r>
            <a:r>
              <a:rPr lang="en-US" dirty="0"/>
              <a:t> </a:t>
            </a:r>
            <a:r>
              <a:rPr lang="en-US" dirty="0" err="1"/>
              <a:t>datetime으로</a:t>
            </a:r>
            <a:r>
              <a:rPr lang="en-US" dirty="0"/>
              <a:t> </a:t>
            </a:r>
            <a:r>
              <a:rPr lang="en-US" dirty="0" err="1"/>
              <a:t>변환</a:t>
            </a:r>
            <a:r>
              <a:rPr lang="en-US" dirty="0"/>
              <a:t> 후 </a:t>
            </a:r>
            <a:r>
              <a:rPr lang="ko-KR" altLang="en-US" dirty="0" smtClean="0"/>
              <a:t>년도를 추출하여 </a:t>
            </a:r>
            <a:r>
              <a:rPr lang="en-US" dirty="0" err="1" smtClean="0"/>
              <a:t>계약년에서</a:t>
            </a:r>
            <a:r>
              <a:rPr lang="en-US" dirty="0" smtClean="0"/>
              <a:t> </a:t>
            </a:r>
            <a:r>
              <a:rPr lang="en-US" dirty="0" err="1"/>
              <a:t>건축년도를</a:t>
            </a:r>
            <a:r>
              <a:rPr lang="en-US" dirty="0"/>
              <a:t> </a:t>
            </a:r>
            <a:r>
              <a:rPr lang="en-US" dirty="0" err="1"/>
              <a:t>빼서</a:t>
            </a:r>
            <a:r>
              <a:rPr lang="en-US" dirty="0"/>
              <a:t> </a:t>
            </a:r>
            <a:r>
              <a:rPr lang="ko-KR" altLang="en-US" dirty="0" smtClean="0"/>
              <a:t>계약 시점에서의 </a:t>
            </a:r>
            <a:r>
              <a:rPr lang="en-US" dirty="0" err="1" smtClean="0"/>
              <a:t>아파트</a:t>
            </a:r>
            <a:r>
              <a:rPr lang="en-US" dirty="0" smtClean="0"/>
              <a:t> </a:t>
            </a:r>
            <a:r>
              <a:rPr lang="en-US" dirty="0" err="1"/>
              <a:t>나이</a:t>
            </a:r>
            <a:r>
              <a:rPr lang="en-US" dirty="0"/>
              <a:t> </a:t>
            </a:r>
            <a:r>
              <a:rPr lang="en-US" dirty="0" smtClean="0"/>
              <a:t>구</a:t>
            </a:r>
            <a:r>
              <a:rPr lang="ko-KR" altLang="en-US" dirty="0" smtClean="0"/>
              <a:t>하였습니다</a:t>
            </a:r>
            <a:r>
              <a:rPr lang="en-US" altLang="ko-KR" dirty="0" smtClean="0"/>
              <a:t>.</a:t>
            </a:r>
            <a:endParaRPr dirty="0"/>
          </a:p>
        </p:txBody>
      </p:sp>
      <p:sp>
        <p:nvSpPr>
          <p:cNvPr id="205" name="Google Shape;205;g31c424d337c_1_1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1c424d337c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smtClean="0"/>
              <a:t>처음에는 아파트 이름을 기준으로 브랜드와 브랜드 아님 정도로 </a:t>
            </a:r>
            <a:r>
              <a:rPr lang="ko-KR" altLang="en-US" dirty="0" err="1" smtClean="0"/>
              <a:t>원핫코딩을</a:t>
            </a:r>
            <a:r>
              <a:rPr lang="ko-KR" altLang="en-US" dirty="0" smtClean="0"/>
              <a:t> 할까</a:t>
            </a:r>
            <a:r>
              <a:rPr lang="en-US" altLang="ko-KR" dirty="0" smtClean="0"/>
              <a:t>? </a:t>
            </a:r>
            <a:r>
              <a:rPr lang="ko-KR" altLang="en-US" dirty="0" smtClean="0"/>
              <a:t>생각했었습니다</a:t>
            </a:r>
            <a:r>
              <a:rPr lang="en-US" altLang="ko-KR" dirty="0" smtClean="0"/>
              <a:t>. </a:t>
            </a:r>
            <a:r>
              <a:rPr lang="ko-KR" altLang="en-US" dirty="0" smtClean="0"/>
              <a:t>그러자 강사님께서 브랜드의 차등을 주고 레이블인코딩을 하는게 어떻겠냐 하셨고</a:t>
            </a:r>
            <a:r>
              <a:rPr lang="en-US" altLang="ko-KR" dirty="0" smtClean="0"/>
              <a:t>, </a:t>
            </a:r>
            <a:r>
              <a:rPr lang="ko-KR" altLang="en-US" dirty="0" smtClean="0"/>
              <a:t>어떤 기준으로 등급을 나눌지 고민하였습니다</a:t>
            </a:r>
            <a:r>
              <a:rPr lang="en-US" altLang="ko-KR" dirty="0" smtClean="0"/>
              <a:t>. </a:t>
            </a:r>
            <a:r>
              <a:rPr lang="ko-KR" altLang="en-US" dirty="0" smtClean="0"/>
              <a:t>브랜드 아파트로 검색을 하던 중 </a:t>
            </a:r>
            <a:r>
              <a:rPr lang="en-US" altLang="ko-KR" dirty="0" smtClean="0"/>
              <a:t>[</a:t>
            </a:r>
            <a:r>
              <a:rPr lang="ko-KR" altLang="en-US" dirty="0" smtClean="0"/>
              <a:t>브랜드 </a:t>
            </a:r>
            <a:r>
              <a:rPr lang="ko-KR" altLang="en-US" dirty="0" err="1" smtClean="0"/>
              <a:t>스탁의</a:t>
            </a:r>
            <a:r>
              <a:rPr lang="ko-KR" altLang="en-US" dirty="0" smtClean="0"/>
              <a:t> 아파트 </a:t>
            </a:r>
            <a:r>
              <a:rPr lang="ko-KR" altLang="en-US" dirty="0" err="1" smtClean="0"/>
              <a:t>일간순위</a:t>
            </a:r>
            <a:r>
              <a:rPr lang="en-US" altLang="ko-KR" dirty="0" smtClean="0"/>
              <a:t>]</a:t>
            </a:r>
            <a:r>
              <a:rPr lang="ko-KR" altLang="en-US" dirty="0" smtClean="0"/>
              <a:t>를 </a:t>
            </a:r>
            <a:r>
              <a:rPr lang="ko-KR" altLang="en-US" dirty="0" err="1" smtClean="0"/>
              <a:t>알게되었고</a:t>
            </a:r>
            <a:r>
              <a:rPr lang="en-US" altLang="ko-KR" dirty="0" smtClean="0"/>
              <a:t>, </a:t>
            </a:r>
            <a:r>
              <a:rPr lang="ko-KR" altLang="en-US" dirty="0" smtClean="0"/>
              <a:t>이를 활용하여 상위 </a:t>
            </a:r>
            <a:r>
              <a:rPr lang="en-US" altLang="ko-KR" dirty="0" smtClean="0"/>
              <a:t>1</a:t>
            </a:r>
            <a:r>
              <a:rPr lang="ko-KR" altLang="en-US" dirty="0" smtClean="0"/>
              <a:t>위부터 </a:t>
            </a:r>
            <a:r>
              <a:rPr lang="en-US" altLang="ko-KR" dirty="0" smtClean="0"/>
              <a:t>10</a:t>
            </a:r>
            <a:r>
              <a:rPr lang="ko-KR" altLang="en-US" dirty="0" smtClean="0"/>
              <a:t>위는 고급</a:t>
            </a:r>
            <a:r>
              <a:rPr lang="en-US" altLang="ko-KR" dirty="0" smtClean="0"/>
              <a:t>,</a:t>
            </a:r>
            <a:r>
              <a:rPr lang="en-US" altLang="ko-KR" baseline="0" dirty="0" smtClean="0"/>
              <a:t> 11</a:t>
            </a:r>
            <a:r>
              <a:rPr lang="ko-KR" altLang="en-US" baseline="0" dirty="0" smtClean="0"/>
              <a:t>위부터 </a:t>
            </a:r>
            <a:r>
              <a:rPr lang="ko-KR" altLang="en-US" baseline="0" dirty="0" err="1" smtClean="0"/>
              <a:t>순위권</a:t>
            </a:r>
            <a:r>
              <a:rPr lang="ko-KR" altLang="en-US" baseline="0" dirty="0" smtClean="0"/>
              <a:t> 안은 중급</a:t>
            </a:r>
            <a:r>
              <a:rPr lang="en-US" altLang="ko-KR" baseline="0" dirty="0" smtClean="0"/>
              <a:t>, </a:t>
            </a:r>
            <a:r>
              <a:rPr lang="ko-KR" altLang="en-US" baseline="0" dirty="0" err="1" smtClean="0"/>
              <a:t>순위권</a:t>
            </a:r>
            <a:r>
              <a:rPr lang="ko-KR" altLang="en-US" baseline="0" dirty="0" smtClean="0"/>
              <a:t> 외에 검색결과 브랜드아파트라고 지명되는 곳은 하급</a:t>
            </a:r>
            <a:r>
              <a:rPr lang="en-US" altLang="ko-KR" baseline="0" dirty="0" smtClean="0"/>
              <a:t>, </a:t>
            </a:r>
            <a:r>
              <a:rPr lang="ko-KR" altLang="en-US" baseline="0" dirty="0" err="1" smtClean="0"/>
              <a:t>그외는</a:t>
            </a:r>
            <a:r>
              <a:rPr lang="ko-KR" altLang="en-US" baseline="0" dirty="0" smtClean="0"/>
              <a:t> 브랜드 아님으로 설정하여 각각 </a:t>
            </a:r>
            <a:r>
              <a:rPr lang="en-US" altLang="ko-KR" baseline="0" dirty="0" smtClean="0"/>
              <a:t>4</a:t>
            </a:r>
            <a:r>
              <a:rPr lang="ko-KR" altLang="en-US" baseline="0" dirty="0" smtClean="0"/>
              <a:t>점 </a:t>
            </a:r>
            <a:r>
              <a:rPr lang="en-US" altLang="ko-KR" baseline="0" dirty="0" smtClean="0"/>
              <a:t>3</a:t>
            </a:r>
            <a:r>
              <a:rPr lang="ko-KR" altLang="en-US" baseline="0" dirty="0" smtClean="0"/>
              <a:t>점 </a:t>
            </a:r>
            <a:r>
              <a:rPr lang="en-US" altLang="ko-KR" baseline="0" dirty="0" smtClean="0"/>
              <a:t>2</a:t>
            </a:r>
            <a:r>
              <a:rPr lang="ko-KR" altLang="en-US" baseline="0" dirty="0" smtClean="0"/>
              <a:t>점 </a:t>
            </a:r>
            <a:r>
              <a:rPr lang="en-US" altLang="ko-KR" baseline="0" dirty="0" smtClean="0"/>
              <a:t>1</a:t>
            </a:r>
            <a:r>
              <a:rPr lang="ko-KR" altLang="en-US" baseline="0" dirty="0" smtClean="0"/>
              <a:t>점을 부여하여 레이블 </a:t>
            </a:r>
            <a:r>
              <a:rPr lang="ko-KR" altLang="en-US" baseline="0" dirty="0" err="1" smtClean="0"/>
              <a:t>인코딩</a:t>
            </a:r>
            <a:r>
              <a:rPr lang="ko-KR" altLang="en-US" baseline="0" dirty="0" smtClean="0"/>
              <a:t> 하였습니다</a:t>
            </a:r>
            <a:r>
              <a:rPr lang="en-US" altLang="ko-KR" baseline="0" dirty="0" smtClean="0"/>
              <a:t>.</a:t>
            </a:r>
            <a:endParaRPr lang="en-US" altLang="ko-KR" dirty="0" smtClean="0"/>
          </a:p>
          <a:p>
            <a:pPr marL="0" lvl="0" indent="0" algn="l" rtl="0">
              <a:spcBef>
                <a:spcPts val="0"/>
              </a:spcBef>
              <a:spcAft>
                <a:spcPts val="0"/>
              </a:spcAft>
              <a:buNone/>
            </a:pPr>
            <a:r>
              <a:rPr lang="en-US" dirty="0" smtClean="0"/>
              <a:t>https://www.brandstock.co.kr/webdoc/app/doc.php?menu_name=bt_1&amp;view_mode=T&amp;view_flag=Y&amp;title_id=02&amp;type_id=025&amp;term_flag=D&amp;term_date=20241205&amp;page=2</a:t>
            </a:r>
            <a:endParaRPr dirty="0"/>
          </a:p>
        </p:txBody>
      </p:sp>
      <p:sp>
        <p:nvSpPr>
          <p:cNvPr id="232" name="Google Shape;232;g31c424d337c_1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1c424d337c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smtClean="0"/>
              <a:t>또한 화폐의 시간가치를 보상하기위해 소비자 총물가지수를 활용하여 </a:t>
            </a:r>
            <a:r>
              <a:rPr lang="en-US" altLang="ko-KR" dirty="0" smtClean="0"/>
              <a:t>2023</a:t>
            </a:r>
            <a:r>
              <a:rPr lang="ko-KR" altLang="en-US" dirty="0" smtClean="0"/>
              <a:t>년을 기준으로 아파트 매매가가되는 화폐의 현재 가치화를 하였습니다</a:t>
            </a:r>
            <a:r>
              <a:rPr lang="en-US" altLang="ko-KR" dirty="0" smtClean="0"/>
              <a:t>. </a:t>
            </a:r>
            <a:r>
              <a:rPr lang="ko-KR" altLang="en-US" dirty="0" smtClean="0"/>
              <a:t>그로 인해 원래 가격이었던 주황색 선이 시간의 보상을 받아 초록색으로 금액이 상향조정됨을 목격하게 되었습니다</a:t>
            </a:r>
            <a:r>
              <a:rPr lang="en-US" altLang="ko-KR" dirty="0" smtClean="0"/>
              <a:t>.</a:t>
            </a:r>
            <a:endParaRPr dirty="0"/>
          </a:p>
        </p:txBody>
      </p:sp>
      <p:sp>
        <p:nvSpPr>
          <p:cNvPr id="244" name="Google Shape;244;g31c424d337c_1_1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a:spLocks noGrp="1"/>
          </p:cNvSpPr>
          <p:nvPr>
            <p:ph type="pic" idx="2"/>
          </p:nvPr>
        </p:nvSpPr>
        <p:spPr>
          <a:xfrm>
            <a:off x="1792288" y="612775"/>
            <a:ext cx="5486400" cy="4114800"/>
          </a:xfrm>
          <a:prstGeom prst="rect">
            <a:avLst/>
          </a:prstGeom>
          <a:noFill/>
          <a:ln>
            <a:noFill/>
          </a:ln>
        </p:spPr>
      </p:sp>
      <p:sp>
        <p:nvSpPr>
          <p:cNvPr id="64" name="Google Shape;64;p2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1523"/>
        </a:solidFill>
        <a:effectLst/>
      </p:bgPr>
    </p:bg>
    <p:spTree>
      <p:nvGrpSpPr>
        <p:cNvPr id="1" name="Shape 83"/>
        <p:cNvGrpSpPr/>
        <p:nvPr/>
      </p:nvGrpSpPr>
      <p:grpSpPr>
        <a:xfrm>
          <a:off x="0" y="0"/>
          <a:ext cx="0" cy="0"/>
          <a:chOff x="0" y="0"/>
          <a:chExt cx="0" cy="0"/>
        </a:xfrm>
      </p:grpSpPr>
      <p:grpSp>
        <p:nvGrpSpPr>
          <p:cNvPr id="84" name="Google Shape;84;p1"/>
          <p:cNvGrpSpPr/>
          <p:nvPr/>
        </p:nvGrpSpPr>
        <p:grpSpPr>
          <a:xfrm>
            <a:off x="15903369" y="1028700"/>
            <a:ext cx="1355931" cy="1904904"/>
            <a:chOff x="0" y="0"/>
            <a:chExt cx="1807908" cy="2539872"/>
          </a:xfrm>
        </p:grpSpPr>
        <p:grpSp>
          <p:nvGrpSpPr>
            <p:cNvPr id="85" name="Google Shape;85;p1"/>
            <p:cNvGrpSpPr/>
            <p:nvPr/>
          </p:nvGrpSpPr>
          <p:grpSpPr>
            <a:xfrm>
              <a:off x="0" y="0"/>
              <a:ext cx="1807908" cy="1807908"/>
              <a:chOff x="0" y="0"/>
              <a:chExt cx="812800" cy="812800"/>
            </a:xfrm>
          </p:grpSpPr>
          <p:sp>
            <p:nvSpPr>
              <p:cNvPr id="86" name="Google Shape;86;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 name="Google Shape;88;p1"/>
            <p:cNvGrpSpPr/>
            <p:nvPr/>
          </p:nvGrpSpPr>
          <p:grpSpPr>
            <a:xfrm>
              <a:off x="0" y="731964"/>
              <a:ext cx="1807908" cy="1807908"/>
              <a:chOff x="0" y="0"/>
              <a:chExt cx="812800" cy="812800"/>
            </a:xfrm>
          </p:grpSpPr>
          <p:sp>
            <p:nvSpPr>
              <p:cNvPr id="89" name="Google Shape;89;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91" name="Google Shape;91;p1"/>
          <p:cNvGrpSpPr/>
          <p:nvPr/>
        </p:nvGrpSpPr>
        <p:grpSpPr>
          <a:xfrm>
            <a:off x="1028700" y="7902369"/>
            <a:ext cx="1904904" cy="1355931"/>
            <a:chOff x="0" y="0"/>
            <a:chExt cx="2539872" cy="1807908"/>
          </a:xfrm>
        </p:grpSpPr>
        <p:grpSp>
          <p:nvGrpSpPr>
            <p:cNvPr id="92" name="Google Shape;92;p1"/>
            <p:cNvGrpSpPr/>
            <p:nvPr/>
          </p:nvGrpSpPr>
          <p:grpSpPr>
            <a:xfrm rot="5400000">
              <a:off x="731964" y="0"/>
              <a:ext cx="1807908" cy="1807908"/>
              <a:chOff x="0" y="0"/>
              <a:chExt cx="812800" cy="812800"/>
            </a:xfrm>
          </p:grpSpPr>
          <p:sp>
            <p:nvSpPr>
              <p:cNvPr id="93" name="Google Shape;93;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
            <p:cNvGrpSpPr/>
            <p:nvPr/>
          </p:nvGrpSpPr>
          <p:grpSpPr>
            <a:xfrm rot="5400000">
              <a:off x="0" y="0"/>
              <a:ext cx="1807908" cy="1807908"/>
              <a:chOff x="0" y="0"/>
              <a:chExt cx="812800" cy="812800"/>
            </a:xfrm>
          </p:grpSpPr>
          <p:sp>
            <p:nvSpPr>
              <p:cNvPr id="96" name="Google Shape;96;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8" name="Google Shape;98;p1"/>
          <p:cNvSpPr txBox="1"/>
          <p:nvPr/>
        </p:nvSpPr>
        <p:spPr>
          <a:xfrm>
            <a:off x="1072414" y="3371935"/>
            <a:ext cx="16143172" cy="1963294"/>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US" sz="9113" dirty="0" err="1">
                <a:solidFill>
                  <a:srgbClr val="FFFFFF"/>
                </a:solidFill>
                <a:latin typeface="+mj-ea"/>
                <a:ea typeface="+mj-ea"/>
                <a:cs typeface="DM Serif Display"/>
                <a:sym typeface="DM Serif Display"/>
              </a:rPr>
              <a:t>부동산</a:t>
            </a:r>
            <a:r>
              <a:rPr lang="en-US" sz="9113" dirty="0">
                <a:solidFill>
                  <a:srgbClr val="FFFFFF"/>
                </a:solidFill>
                <a:latin typeface="+mj-ea"/>
                <a:ea typeface="+mj-ea"/>
                <a:cs typeface="DM Serif Display"/>
                <a:sym typeface="DM Serif Display"/>
              </a:rPr>
              <a:t> </a:t>
            </a:r>
            <a:r>
              <a:rPr lang="en-US" sz="9113" dirty="0" err="1">
                <a:solidFill>
                  <a:srgbClr val="FFFFFF"/>
                </a:solidFill>
                <a:latin typeface="+mj-ea"/>
                <a:ea typeface="+mj-ea"/>
                <a:cs typeface="DM Serif Display"/>
                <a:sym typeface="DM Serif Display"/>
              </a:rPr>
              <a:t>가격</a:t>
            </a:r>
            <a:r>
              <a:rPr lang="en-US" sz="9113" dirty="0">
                <a:solidFill>
                  <a:srgbClr val="FFFFFF"/>
                </a:solidFill>
                <a:latin typeface="+mj-ea"/>
                <a:ea typeface="+mj-ea"/>
                <a:cs typeface="DM Serif Display"/>
                <a:sym typeface="DM Serif Display"/>
              </a:rPr>
              <a:t> </a:t>
            </a:r>
            <a:r>
              <a:rPr lang="en-US" sz="9113" dirty="0" err="1">
                <a:solidFill>
                  <a:srgbClr val="FFFFFF"/>
                </a:solidFill>
                <a:latin typeface="+mj-ea"/>
                <a:ea typeface="+mj-ea"/>
                <a:cs typeface="DM Serif Display"/>
                <a:sym typeface="DM Serif Display"/>
              </a:rPr>
              <a:t>예측</a:t>
            </a:r>
            <a:r>
              <a:rPr lang="en-US" sz="9113" dirty="0">
                <a:solidFill>
                  <a:srgbClr val="FFFFFF"/>
                </a:solidFill>
                <a:latin typeface="+mj-ea"/>
                <a:ea typeface="+mj-ea"/>
                <a:cs typeface="DM Serif Display"/>
                <a:sym typeface="DM Serif Display"/>
              </a:rPr>
              <a:t> </a:t>
            </a:r>
            <a:r>
              <a:rPr lang="en-US" sz="9113" dirty="0" err="1">
                <a:solidFill>
                  <a:srgbClr val="FFFFFF"/>
                </a:solidFill>
                <a:latin typeface="+mj-ea"/>
                <a:ea typeface="+mj-ea"/>
                <a:cs typeface="DM Serif Display"/>
                <a:sym typeface="DM Serif Display"/>
              </a:rPr>
              <a:t>모델</a:t>
            </a:r>
            <a:r>
              <a:rPr lang="en-US" sz="9113" dirty="0">
                <a:solidFill>
                  <a:srgbClr val="FFFFFF"/>
                </a:solidFill>
                <a:latin typeface="+mj-ea"/>
                <a:ea typeface="+mj-ea"/>
                <a:cs typeface="DM Serif Display"/>
                <a:sym typeface="DM Serif Display"/>
              </a:rPr>
              <a:t> </a:t>
            </a:r>
            <a:r>
              <a:rPr lang="en-US" sz="9113" dirty="0" err="1">
                <a:solidFill>
                  <a:srgbClr val="FFFFFF"/>
                </a:solidFill>
                <a:latin typeface="+mj-ea"/>
                <a:ea typeface="+mj-ea"/>
                <a:cs typeface="DM Serif Display"/>
                <a:sym typeface="DM Serif Display"/>
              </a:rPr>
              <a:t>개발</a:t>
            </a:r>
            <a:endParaRPr dirty="0">
              <a:latin typeface="+mj-ea"/>
              <a:ea typeface="+mj-ea"/>
            </a:endParaRPr>
          </a:p>
        </p:txBody>
      </p:sp>
      <p:sp>
        <p:nvSpPr>
          <p:cNvPr id="99" name="Google Shape;99;p1"/>
          <p:cNvSpPr txBox="1"/>
          <p:nvPr/>
        </p:nvSpPr>
        <p:spPr>
          <a:xfrm>
            <a:off x="2456250" y="5630327"/>
            <a:ext cx="6615900" cy="11709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3270" dirty="0">
                <a:solidFill>
                  <a:srgbClr val="FFFFFF"/>
                </a:solidFill>
              </a:rPr>
              <a:t>팀 </a:t>
            </a:r>
            <a:r>
              <a:rPr lang="en-US" sz="3270" dirty="0" err="1">
                <a:solidFill>
                  <a:srgbClr val="FFFFFF"/>
                </a:solidFill>
              </a:rPr>
              <a:t>이름</a:t>
            </a:r>
            <a:r>
              <a:rPr lang="en-US" sz="3270" dirty="0">
                <a:solidFill>
                  <a:srgbClr val="FFFFFF"/>
                </a:solidFill>
              </a:rPr>
              <a:t>: </a:t>
            </a:r>
            <a:r>
              <a:rPr lang="en-US" sz="3270" dirty="0" err="1">
                <a:solidFill>
                  <a:srgbClr val="FFFFFF"/>
                </a:solidFill>
              </a:rPr>
              <a:t>아파트</a:t>
            </a:r>
            <a:endParaRPr sz="3270" dirty="0">
              <a:solidFill>
                <a:srgbClr val="FFFFFF"/>
              </a:solidFill>
            </a:endParaRPr>
          </a:p>
          <a:p>
            <a:pPr marL="0" marR="0" lvl="0" indent="0" algn="l" rtl="0">
              <a:lnSpc>
                <a:spcPct val="140000"/>
              </a:lnSpc>
              <a:spcBef>
                <a:spcPts val="0"/>
              </a:spcBef>
              <a:spcAft>
                <a:spcPts val="0"/>
              </a:spcAft>
              <a:buNone/>
            </a:pPr>
            <a:r>
              <a:rPr lang="en-US" sz="3270" dirty="0">
                <a:solidFill>
                  <a:srgbClr val="FFFFFF"/>
                </a:solidFill>
              </a:rPr>
              <a:t>조    원: </a:t>
            </a:r>
            <a:r>
              <a:rPr lang="en-US" sz="3270" dirty="0" err="1">
                <a:solidFill>
                  <a:srgbClr val="FFFFFF"/>
                </a:solidFill>
              </a:rPr>
              <a:t>이유리</a:t>
            </a:r>
            <a:r>
              <a:rPr lang="en-US" sz="3270" dirty="0">
                <a:solidFill>
                  <a:srgbClr val="FFFFFF"/>
                </a:solidFill>
              </a:rPr>
              <a:t>, </a:t>
            </a:r>
            <a:r>
              <a:rPr lang="en-US" sz="3270" dirty="0" err="1">
                <a:solidFill>
                  <a:srgbClr val="FFFFFF"/>
                </a:solidFill>
              </a:rPr>
              <a:t>우병준</a:t>
            </a:r>
            <a:r>
              <a:rPr lang="en-US" sz="3270" dirty="0">
                <a:solidFill>
                  <a:srgbClr val="FFFFFF"/>
                </a:solidFill>
              </a:rPr>
              <a:t>, </a:t>
            </a:r>
            <a:r>
              <a:rPr lang="en-US" sz="3270" dirty="0" err="1">
                <a:solidFill>
                  <a:srgbClr val="FFFFFF"/>
                </a:solidFill>
              </a:rPr>
              <a:t>이정인</a:t>
            </a:r>
            <a:endParaRPr sz="327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256"/>
        <p:cNvGrpSpPr/>
        <p:nvPr/>
      </p:nvGrpSpPr>
      <p:grpSpPr>
        <a:xfrm>
          <a:off x="0" y="0"/>
          <a:ext cx="0" cy="0"/>
          <a:chOff x="0" y="0"/>
          <a:chExt cx="0" cy="0"/>
        </a:xfrm>
      </p:grpSpPr>
      <p:sp>
        <p:nvSpPr>
          <p:cNvPr id="257" name="Google Shape;257;g31c424d337c_1_216"/>
          <p:cNvSpPr txBox="1"/>
          <p:nvPr/>
        </p:nvSpPr>
        <p:spPr>
          <a:xfrm>
            <a:off x="10683000" y="1980238"/>
            <a:ext cx="7605000" cy="7572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7000" b="1">
                <a:solidFill>
                  <a:schemeClr val="dk1"/>
                </a:solidFill>
                <a:latin typeface="Calibri"/>
                <a:ea typeface="Calibri"/>
                <a:cs typeface="Calibri"/>
                <a:sym typeface="Calibri"/>
              </a:rPr>
              <a:t>아파트 기준</a:t>
            </a:r>
            <a:endParaRPr sz="7000" b="1">
              <a:solidFill>
                <a:schemeClr val="dk1"/>
              </a:solidFill>
              <a:latin typeface="Calibri"/>
              <a:ea typeface="Calibri"/>
              <a:cs typeface="Calibri"/>
              <a:sym typeface="Calibri"/>
            </a:endParaRPr>
          </a:p>
          <a:p>
            <a:pPr marL="0" lvl="0" indent="0" algn="ctr" rtl="0">
              <a:spcBef>
                <a:spcPts val="0"/>
              </a:spcBef>
              <a:spcAft>
                <a:spcPts val="0"/>
              </a:spcAft>
              <a:buNone/>
            </a:pPr>
            <a:r>
              <a:rPr lang="en-US" sz="3000">
                <a:solidFill>
                  <a:schemeClr val="dk1"/>
                </a:solidFill>
                <a:latin typeface="Calibri"/>
                <a:ea typeface="Calibri"/>
                <a:cs typeface="Calibri"/>
                <a:sym typeface="Calibri"/>
              </a:rPr>
              <a:t>버스 정류장, 학교, 병원, 공원 </a:t>
            </a:r>
            <a:endParaRPr sz="3000">
              <a:solidFill>
                <a:schemeClr val="dk1"/>
              </a:solidFill>
              <a:latin typeface="Calibri"/>
              <a:ea typeface="Calibri"/>
              <a:cs typeface="Calibri"/>
              <a:sym typeface="Calibri"/>
            </a:endParaRPr>
          </a:p>
          <a:p>
            <a:pPr marL="0" lvl="0" indent="0" algn="ctr" rtl="0">
              <a:spcBef>
                <a:spcPts val="0"/>
              </a:spcBef>
              <a:spcAft>
                <a:spcPts val="0"/>
              </a:spcAft>
              <a:buNone/>
            </a:pPr>
            <a:r>
              <a:rPr lang="en-US" sz="3000">
                <a:solidFill>
                  <a:schemeClr val="dk1"/>
                </a:solidFill>
                <a:latin typeface="Calibri"/>
                <a:ea typeface="Calibri"/>
                <a:cs typeface="Calibri"/>
                <a:sym typeface="Calibri"/>
              </a:rPr>
              <a:t>연도별 지하철역</a:t>
            </a:r>
            <a:endParaRPr sz="3000">
              <a:solidFill>
                <a:schemeClr val="dk1"/>
              </a:solidFill>
              <a:latin typeface="Calibri"/>
              <a:ea typeface="Calibri"/>
              <a:cs typeface="Calibri"/>
              <a:sym typeface="Calibri"/>
            </a:endParaRPr>
          </a:p>
          <a:p>
            <a:pPr marL="0" lvl="0" indent="0" algn="ctr" rtl="0">
              <a:spcBef>
                <a:spcPts val="0"/>
              </a:spcBef>
              <a:spcAft>
                <a:spcPts val="0"/>
              </a:spcAft>
              <a:buNone/>
            </a:pPr>
            <a:r>
              <a:rPr lang="en-US" sz="5000" b="1">
                <a:solidFill>
                  <a:schemeClr val="dk1"/>
                </a:solidFill>
                <a:latin typeface="Calibri"/>
                <a:ea typeface="Calibri"/>
                <a:cs typeface="Calibri"/>
                <a:sym typeface="Calibri"/>
              </a:rPr>
              <a:t>거리 계산 </a:t>
            </a:r>
            <a:endParaRPr sz="5000" b="1">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US" sz="5000" b="1">
                <a:solidFill>
                  <a:schemeClr val="dk1"/>
                </a:solidFill>
                <a:latin typeface="Calibri"/>
                <a:ea typeface="Calibri"/>
                <a:cs typeface="Calibri"/>
                <a:sym typeface="Calibri"/>
              </a:rPr>
              <a:t>점수 계산</a:t>
            </a:r>
            <a:endParaRPr sz="5000" b="1">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0~500m 10점 </a:t>
            </a:r>
            <a:r>
              <a:rPr lang="en-US" sz="2000">
                <a:solidFill>
                  <a:schemeClr val="dk1"/>
                </a:solidFill>
                <a:latin typeface="Calibri"/>
                <a:ea typeface="Calibri"/>
                <a:cs typeface="Calibri"/>
                <a:sym typeface="Calibri"/>
              </a:rPr>
              <a:t>(도보 약 5분)</a:t>
            </a:r>
            <a:endParaRPr sz="2000">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500m~1km 5점 </a:t>
            </a:r>
            <a:r>
              <a:rPr lang="en-US" sz="2000">
                <a:solidFill>
                  <a:schemeClr val="dk1"/>
                </a:solidFill>
                <a:latin typeface="Calibri"/>
                <a:ea typeface="Calibri"/>
                <a:cs typeface="Calibri"/>
                <a:sym typeface="Calibri"/>
              </a:rPr>
              <a:t>(도보 약 10분)</a:t>
            </a:r>
            <a:endParaRPr sz="2000">
              <a:solidFill>
                <a:schemeClr val="dk1"/>
              </a:solidFill>
              <a:latin typeface="Calibri"/>
              <a:ea typeface="Calibri"/>
              <a:cs typeface="Calibri"/>
              <a:sym typeface="Calibri"/>
            </a:endParaRPr>
          </a:p>
          <a:p>
            <a:pPr marL="0" lvl="0" indent="0" algn="ctr" rtl="0">
              <a:spcBef>
                <a:spcPts val="0"/>
              </a:spcBef>
              <a:spcAft>
                <a:spcPts val="0"/>
              </a:spcAft>
              <a:buNone/>
            </a:pPr>
            <a:r>
              <a:rPr lang="en-US" sz="3000">
                <a:solidFill>
                  <a:schemeClr val="dk1"/>
                </a:solidFill>
                <a:latin typeface="Calibri"/>
                <a:ea typeface="Calibri"/>
                <a:cs typeface="Calibri"/>
                <a:sym typeface="Calibri"/>
              </a:rPr>
              <a:t>1km~1.5km 1점 </a:t>
            </a:r>
            <a:r>
              <a:rPr lang="en-US" sz="2000">
                <a:solidFill>
                  <a:schemeClr val="dk1"/>
                </a:solidFill>
                <a:latin typeface="Calibri"/>
                <a:ea typeface="Calibri"/>
                <a:cs typeface="Calibri"/>
                <a:sym typeface="Calibri"/>
              </a:rPr>
              <a:t>(도보 약 15분 이상)</a:t>
            </a:r>
            <a:endParaRPr sz="2000">
              <a:solidFill>
                <a:schemeClr val="dk1"/>
              </a:solidFill>
              <a:latin typeface="Calibri"/>
              <a:ea typeface="Calibri"/>
              <a:cs typeface="Calibri"/>
              <a:sym typeface="Calibri"/>
            </a:endParaRPr>
          </a:p>
          <a:p>
            <a:pPr marL="0" lvl="0" indent="0" algn="ctr" rtl="0">
              <a:spcBef>
                <a:spcPts val="0"/>
              </a:spcBef>
              <a:spcAft>
                <a:spcPts val="0"/>
              </a:spcAft>
              <a:buNone/>
            </a:pPr>
            <a:endParaRPr sz="2000">
              <a:solidFill>
                <a:schemeClr val="dk1"/>
              </a:solidFill>
              <a:latin typeface="Calibri"/>
              <a:ea typeface="Calibri"/>
              <a:cs typeface="Calibri"/>
              <a:sym typeface="Calibri"/>
            </a:endParaRPr>
          </a:p>
          <a:p>
            <a:pPr marL="0" lvl="0" indent="0" algn="ctr" rtl="0">
              <a:spcBef>
                <a:spcPts val="0"/>
              </a:spcBef>
              <a:spcAft>
                <a:spcPts val="0"/>
              </a:spcAft>
              <a:buNone/>
            </a:pPr>
            <a:r>
              <a:rPr lang="en-US" sz="5000" b="1">
                <a:solidFill>
                  <a:schemeClr val="dk1"/>
                </a:solidFill>
                <a:latin typeface="Calibri"/>
                <a:ea typeface="Calibri"/>
                <a:cs typeface="Calibri"/>
                <a:sym typeface="Calibri"/>
              </a:rPr>
              <a:t>구/행정동 매핑</a:t>
            </a:r>
            <a:endParaRPr sz="5000" b="1">
              <a:solidFill>
                <a:schemeClr val="dk1"/>
              </a:solidFill>
              <a:latin typeface="Calibri"/>
              <a:ea typeface="Calibri"/>
              <a:cs typeface="Calibri"/>
              <a:sym typeface="Calibri"/>
            </a:endParaRPr>
          </a:p>
          <a:p>
            <a:pPr marL="0" lvl="0" indent="0" algn="ctr" rtl="0">
              <a:spcBef>
                <a:spcPts val="0"/>
              </a:spcBef>
              <a:spcAft>
                <a:spcPts val="0"/>
              </a:spcAft>
              <a:buNone/>
            </a:pPr>
            <a:r>
              <a:rPr lang="en-US" sz="3000">
                <a:solidFill>
                  <a:schemeClr val="dk1"/>
                </a:solidFill>
                <a:latin typeface="Calibri"/>
                <a:ea typeface="Calibri"/>
                <a:cs typeface="Calibri"/>
                <a:sym typeface="Calibri"/>
              </a:rPr>
              <a:t>동별 직전 1/3/6개월 거래 건수 집계</a:t>
            </a:r>
            <a:endParaRPr sz="3000">
              <a:solidFill>
                <a:schemeClr val="dk1"/>
              </a:solidFill>
              <a:latin typeface="Calibri"/>
              <a:ea typeface="Calibri"/>
              <a:cs typeface="Calibri"/>
              <a:sym typeface="Calibri"/>
            </a:endParaRPr>
          </a:p>
          <a:p>
            <a:pPr marL="0" lvl="0" indent="0" algn="ctr" rtl="0">
              <a:spcBef>
                <a:spcPts val="0"/>
              </a:spcBef>
              <a:spcAft>
                <a:spcPts val="0"/>
              </a:spcAft>
              <a:buNone/>
            </a:pPr>
            <a:r>
              <a:rPr lang="en-US" sz="3000">
                <a:solidFill>
                  <a:srgbClr val="FF0000"/>
                </a:solidFill>
                <a:latin typeface="Calibri"/>
                <a:ea typeface="Calibri"/>
                <a:cs typeface="Calibri"/>
                <a:sym typeface="Calibri"/>
              </a:rPr>
              <a:t>행정동별 인구밀도 데이터 적용</a:t>
            </a:r>
            <a:endParaRPr sz="3000">
              <a:solidFill>
                <a:srgbClr val="FF0000"/>
              </a:solidFill>
              <a:latin typeface="Calibri"/>
              <a:ea typeface="Calibri"/>
              <a:cs typeface="Calibri"/>
              <a:sym typeface="Calibri"/>
            </a:endParaRPr>
          </a:p>
          <a:p>
            <a:pPr marL="0" lvl="0" indent="0" algn="ctr" rtl="0">
              <a:spcBef>
                <a:spcPts val="0"/>
              </a:spcBef>
              <a:spcAft>
                <a:spcPts val="0"/>
              </a:spcAft>
              <a:buNone/>
            </a:pPr>
            <a:r>
              <a:rPr lang="en-US" sz="3000">
                <a:solidFill>
                  <a:srgbClr val="FF0000"/>
                </a:solidFill>
                <a:latin typeface="Calibri"/>
                <a:ea typeface="Calibri"/>
                <a:cs typeface="Calibri"/>
                <a:sym typeface="Calibri"/>
              </a:rPr>
              <a:t>행정동별 상가기준 소득-소비 데이터 적용</a:t>
            </a:r>
            <a:endParaRPr sz="3000">
              <a:solidFill>
                <a:srgbClr val="FF0000"/>
              </a:solidFill>
              <a:latin typeface="Calibri"/>
              <a:ea typeface="Calibri"/>
              <a:cs typeface="Calibri"/>
              <a:sym typeface="Calibri"/>
            </a:endParaRPr>
          </a:p>
        </p:txBody>
      </p:sp>
      <p:sp>
        <p:nvSpPr>
          <p:cNvPr id="258" name="Google Shape;258;g31c424d337c_1_216"/>
          <p:cNvSpPr txBox="1"/>
          <p:nvPr/>
        </p:nvSpPr>
        <p:spPr>
          <a:xfrm>
            <a:off x="774208" y="660400"/>
            <a:ext cx="6272400" cy="6156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a:solidFill>
                  <a:srgbClr val="011523"/>
                </a:solidFill>
                <a:latin typeface="DM Serif Display"/>
                <a:ea typeface="DM Serif Display"/>
                <a:cs typeface="DM Serif Display"/>
                <a:sym typeface="DM Serif Display"/>
              </a:rPr>
              <a:t>4</a:t>
            </a:r>
            <a:r>
              <a:rPr lang="en-US" sz="3999" b="0" i="0" u="none" strike="noStrike" cap="none">
                <a:solidFill>
                  <a:srgbClr val="011523"/>
                </a:solidFill>
                <a:latin typeface="DM Serif Display"/>
                <a:ea typeface="DM Serif Display"/>
                <a:cs typeface="DM Serif Display"/>
                <a:sym typeface="DM Serif Display"/>
              </a:rPr>
              <a:t>. </a:t>
            </a:r>
            <a:r>
              <a:rPr lang="en-US" sz="3999">
                <a:solidFill>
                  <a:srgbClr val="011523"/>
                </a:solidFill>
                <a:latin typeface="DM Serif Display"/>
                <a:ea typeface="DM Serif Display"/>
                <a:cs typeface="DM Serif Display"/>
                <a:sym typeface="DM Serif Display"/>
              </a:rPr>
              <a:t>Data Preprocessing</a:t>
            </a:r>
            <a:endParaRPr/>
          </a:p>
        </p:txBody>
      </p:sp>
      <p:sp>
        <p:nvSpPr>
          <p:cNvPr id="259" name="Google Shape;259;g31c424d337c_1_216"/>
          <p:cNvSpPr txBox="1"/>
          <p:nvPr/>
        </p:nvSpPr>
        <p:spPr>
          <a:xfrm>
            <a:off x="13471552" y="650875"/>
            <a:ext cx="4096200" cy="615600"/>
          </a:xfrm>
          <a:prstGeom prst="rect">
            <a:avLst/>
          </a:prstGeom>
          <a:noFill/>
          <a:ln>
            <a:noFill/>
          </a:ln>
        </p:spPr>
        <p:txBody>
          <a:bodyPr spcFirstLastPara="1" wrap="square" lIns="0" tIns="0" rIns="0" bIns="0" anchor="t" anchorCtr="0">
            <a:spAutoFit/>
          </a:bodyPr>
          <a:lstStyle/>
          <a:p>
            <a:pPr marL="0" marR="0" lvl="0" indent="0" algn="r" rtl="0">
              <a:lnSpc>
                <a:spcPct val="140010"/>
              </a:lnSpc>
              <a:spcBef>
                <a:spcPts val="0"/>
              </a:spcBef>
              <a:spcAft>
                <a:spcPts val="0"/>
              </a:spcAft>
              <a:buNone/>
            </a:pPr>
            <a:r>
              <a:rPr lang="en-US" sz="3999">
                <a:solidFill>
                  <a:srgbClr val="011523"/>
                </a:solidFill>
              </a:rPr>
              <a:t>데이터 전처리</a:t>
            </a:r>
            <a:endParaRPr/>
          </a:p>
        </p:txBody>
      </p:sp>
      <p:pic>
        <p:nvPicPr>
          <p:cNvPr id="260" name="Google Shape;260;g31c424d337c_1_216"/>
          <p:cNvPicPr preferRelativeResize="0"/>
          <p:nvPr/>
        </p:nvPicPr>
        <p:blipFill>
          <a:blip r:embed="rId3">
            <a:alphaModFix/>
          </a:blip>
          <a:stretch>
            <a:fillRect/>
          </a:stretch>
        </p:blipFill>
        <p:spPr>
          <a:xfrm>
            <a:off x="2969455" y="1190615"/>
            <a:ext cx="4950676" cy="3299655"/>
          </a:xfrm>
          <a:prstGeom prst="rect">
            <a:avLst/>
          </a:prstGeom>
          <a:noFill/>
          <a:ln>
            <a:noFill/>
          </a:ln>
        </p:spPr>
      </p:pic>
      <p:pic>
        <p:nvPicPr>
          <p:cNvPr id="261" name="Google Shape;261;g31c424d337c_1_216"/>
          <p:cNvPicPr preferRelativeResize="0"/>
          <p:nvPr/>
        </p:nvPicPr>
        <p:blipFill>
          <a:blip r:embed="rId4">
            <a:alphaModFix/>
          </a:blip>
          <a:stretch>
            <a:fillRect/>
          </a:stretch>
        </p:blipFill>
        <p:spPr>
          <a:xfrm>
            <a:off x="-609600" y="1180726"/>
            <a:ext cx="4950676" cy="3299645"/>
          </a:xfrm>
          <a:prstGeom prst="rect">
            <a:avLst/>
          </a:prstGeom>
          <a:noFill/>
          <a:ln>
            <a:noFill/>
          </a:ln>
        </p:spPr>
      </p:pic>
      <p:pic>
        <p:nvPicPr>
          <p:cNvPr id="262" name="Google Shape;262;g31c424d337c_1_216"/>
          <p:cNvPicPr preferRelativeResize="0"/>
          <p:nvPr/>
        </p:nvPicPr>
        <p:blipFill>
          <a:blip r:embed="rId5">
            <a:alphaModFix/>
          </a:blip>
          <a:stretch>
            <a:fillRect/>
          </a:stretch>
        </p:blipFill>
        <p:spPr>
          <a:xfrm>
            <a:off x="6548549" y="1180725"/>
            <a:ext cx="4950666" cy="3299645"/>
          </a:xfrm>
          <a:prstGeom prst="rect">
            <a:avLst/>
          </a:prstGeom>
          <a:noFill/>
          <a:ln>
            <a:noFill/>
          </a:ln>
        </p:spPr>
      </p:pic>
      <p:pic>
        <p:nvPicPr>
          <p:cNvPr id="263" name="Google Shape;263;g31c424d337c_1_216"/>
          <p:cNvPicPr preferRelativeResize="0"/>
          <p:nvPr/>
        </p:nvPicPr>
        <p:blipFill>
          <a:blip r:embed="rId6">
            <a:alphaModFix/>
          </a:blip>
          <a:stretch>
            <a:fillRect/>
          </a:stretch>
        </p:blipFill>
        <p:spPr>
          <a:xfrm>
            <a:off x="-609600" y="4039937"/>
            <a:ext cx="4950671" cy="3299645"/>
          </a:xfrm>
          <a:prstGeom prst="rect">
            <a:avLst/>
          </a:prstGeom>
          <a:noFill/>
          <a:ln>
            <a:noFill/>
          </a:ln>
        </p:spPr>
      </p:pic>
      <p:pic>
        <p:nvPicPr>
          <p:cNvPr id="264" name="Google Shape;264;g31c424d337c_1_216"/>
          <p:cNvPicPr preferRelativeResize="0"/>
          <p:nvPr/>
        </p:nvPicPr>
        <p:blipFill>
          <a:blip r:embed="rId7">
            <a:alphaModFix/>
          </a:blip>
          <a:stretch>
            <a:fillRect/>
          </a:stretch>
        </p:blipFill>
        <p:spPr>
          <a:xfrm>
            <a:off x="2969473" y="4039937"/>
            <a:ext cx="4950671" cy="3299645"/>
          </a:xfrm>
          <a:prstGeom prst="rect">
            <a:avLst/>
          </a:prstGeom>
          <a:noFill/>
          <a:ln>
            <a:noFill/>
          </a:ln>
        </p:spPr>
      </p:pic>
      <p:pic>
        <p:nvPicPr>
          <p:cNvPr id="265" name="Google Shape;265;g31c424d337c_1_216"/>
          <p:cNvPicPr preferRelativeResize="0"/>
          <p:nvPr/>
        </p:nvPicPr>
        <p:blipFill>
          <a:blip r:embed="rId8">
            <a:alphaModFix/>
          </a:blip>
          <a:stretch>
            <a:fillRect/>
          </a:stretch>
        </p:blipFill>
        <p:spPr>
          <a:xfrm>
            <a:off x="6548536" y="4039940"/>
            <a:ext cx="4950676" cy="3299673"/>
          </a:xfrm>
          <a:prstGeom prst="rect">
            <a:avLst/>
          </a:prstGeom>
          <a:noFill/>
          <a:ln>
            <a:noFill/>
          </a:ln>
        </p:spPr>
      </p:pic>
      <p:pic>
        <p:nvPicPr>
          <p:cNvPr id="266" name="Google Shape;266;g31c424d337c_1_216"/>
          <p:cNvPicPr preferRelativeResize="0"/>
          <p:nvPr/>
        </p:nvPicPr>
        <p:blipFill>
          <a:blip r:embed="rId9">
            <a:alphaModFix/>
          </a:blip>
          <a:stretch>
            <a:fillRect/>
          </a:stretch>
        </p:blipFill>
        <p:spPr>
          <a:xfrm>
            <a:off x="-609600" y="6987336"/>
            <a:ext cx="4950676" cy="3299662"/>
          </a:xfrm>
          <a:prstGeom prst="rect">
            <a:avLst/>
          </a:prstGeom>
          <a:noFill/>
          <a:ln>
            <a:noFill/>
          </a:ln>
        </p:spPr>
      </p:pic>
      <p:pic>
        <p:nvPicPr>
          <p:cNvPr id="267" name="Google Shape;267;g31c424d337c_1_216"/>
          <p:cNvPicPr preferRelativeResize="0"/>
          <p:nvPr/>
        </p:nvPicPr>
        <p:blipFill>
          <a:blip r:embed="rId10">
            <a:alphaModFix/>
          </a:blip>
          <a:stretch>
            <a:fillRect/>
          </a:stretch>
        </p:blipFill>
        <p:spPr>
          <a:xfrm>
            <a:off x="2969481" y="6987337"/>
            <a:ext cx="4950656" cy="3299645"/>
          </a:xfrm>
          <a:prstGeom prst="rect">
            <a:avLst/>
          </a:prstGeom>
          <a:noFill/>
          <a:ln>
            <a:noFill/>
          </a:ln>
        </p:spPr>
      </p:pic>
      <p:pic>
        <p:nvPicPr>
          <p:cNvPr id="268" name="Google Shape;268;g31c424d337c_1_216"/>
          <p:cNvPicPr preferRelativeResize="0"/>
          <p:nvPr/>
        </p:nvPicPr>
        <p:blipFill>
          <a:blip r:embed="rId11">
            <a:alphaModFix/>
          </a:blip>
          <a:stretch>
            <a:fillRect/>
          </a:stretch>
        </p:blipFill>
        <p:spPr>
          <a:xfrm>
            <a:off x="6548549" y="6987350"/>
            <a:ext cx="4950651" cy="329964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272"/>
        <p:cNvGrpSpPr/>
        <p:nvPr/>
      </p:nvGrpSpPr>
      <p:grpSpPr>
        <a:xfrm>
          <a:off x="0" y="0"/>
          <a:ext cx="0" cy="0"/>
          <a:chOff x="0" y="0"/>
          <a:chExt cx="0" cy="0"/>
        </a:xfrm>
      </p:grpSpPr>
      <p:sp>
        <p:nvSpPr>
          <p:cNvPr id="273" name="Google Shape;273;g31c424d337c_1_228"/>
          <p:cNvSpPr txBox="1"/>
          <p:nvPr/>
        </p:nvSpPr>
        <p:spPr>
          <a:xfrm>
            <a:off x="774208" y="660400"/>
            <a:ext cx="6272400" cy="6156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a:solidFill>
                  <a:srgbClr val="011523"/>
                </a:solidFill>
                <a:latin typeface="DM Serif Display"/>
                <a:ea typeface="DM Serif Display"/>
                <a:cs typeface="DM Serif Display"/>
                <a:sym typeface="DM Serif Display"/>
              </a:rPr>
              <a:t>4</a:t>
            </a:r>
            <a:r>
              <a:rPr lang="en-US" sz="3999" b="0" i="0" u="none" strike="noStrike" cap="none">
                <a:solidFill>
                  <a:srgbClr val="011523"/>
                </a:solidFill>
                <a:latin typeface="DM Serif Display"/>
                <a:ea typeface="DM Serif Display"/>
                <a:cs typeface="DM Serif Display"/>
                <a:sym typeface="DM Serif Display"/>
              </a:rPr>
              <a:t>. </a:t>
            </a:r>
            <a:r>
              <a:rPr lang="en-US" sz="3999">
                <a:solidFill>
                  <a:srgbClr val="011523"/>
                </a:solidFill>
                <a:latin typeface="DM Serif Display"/>
                <a:ea typeface="DM Serif Display"/>
                <a:cs typeface="DM Serif Display"/>
                <a:sym typeface="DM Serif Display"/>
              </a:rPr>
              <a:t>Data Preprocessing</a:t>
            </a:r>
            <a:endParaRPr/>
          </a:p>
        </p:txBody>
      </p:sp>
      <p:sp>
        <p:nvSpPr>
          <p:cNvPr id="274" name="Google Shape;274;g31c424d337c_1_228"/>
          <p:cNvSpPr txBox="1"/>
          <p:nvPr/>
        </p:nvSpPr>
        <p:spPr>
          <a:xfrm>
            <a:off x="13471552" y="650875"/>
            <a:ext cx="4096200" cy="615600"/>
          </a:xfrm>
          <a:prstGeom prst="rect">
            <a:avLst/>
          </a:prstGeom>
          <a:noFill/>
          <a:ln>
            <a:noFill/>
          </a:ln>
        </p:spPr>
        <p:txBody>
          <a:bodyPr spcFirstLastPara="1" wrap="square" lIns="0" tIns="0" rIns="0" bIns="0" anchor="t" anchorCtr="0">
            <a:spAutoFit/>
          </a:bodyPr>
          <a:lstStyle/>
          <a:p>
            <a:pPr marL="0" marR="0" lvl="0" indent="0" algn="r" rtl="0">
              <a:lnSpc>
                <a:spcPct val="140010"/>
              </a:lnSpc>
              <a:spcBef>
                <a:spcPts val="0"/>
              </a:spcBef>
              <a:spcAft>
                <a:spcPts val="0"/>
              </a:spcAft>
              <a:buNone/>
            </a:pPr>
            <a:r>
              <a:rPr lang="en-US" sz="3999">
                <a:solidFill>
                  <a:srgbClr val="011523"/>
                </a:solidFill>
              </a:rPr>
              <a:t>데이터 전처리</a:t>
            </a:r>
            <a:endParaRPr/>
          </a:p>
        </p:txBody>
      </p:sp>
      <p:pic>
        <p:nvPicPr>
          <p:cNvPr id="275" name="Google Shape;275;g31c424d337c_1_228"/>
          <p:cNvPicPr preferRelativeResize="0"/>
          <p:nvPr/>
        </p:nvPicPr>
        <p:blipFill>
          <a:blip r:embed="rId3">
            <a:alphaModFix/>
          </a:blip>
          <a:stretch>
            <a:fillRect/>
          </a:stretch>
        </p:blipFill>
        <p:spPr>
          <a:xfrm>
            <a:off x="3100422" y="1395625"/>
            <a:ext cx="4928788" cy="4726446"/>
          </a:xfrm>
          <a:prstGeom prst="rect">
            <a:avLst/>
          </a:prstGeom>
          <a:noFill/>
          <a:ln>
            <a:noFill/>
          </a:ln>
        </p:spPr>
      </p:pic>
      <p:pic>
        <p:nvPicPr>
          <p:cNvPr id="276" name="Google Shape;276;g31c424d337c_1_228"/>
          <p:cNvPicPr preferRelativeResize="0"/>
          <p:nvPr/>
        </p:nvPicPr>
        <p:blipFill rotWithShape="1">
          <a:blip r:embed="rId4">
            <a:alphaModFix/>
          </a:blip>
          <a:srcRect r="35022"/>
          <a:stretch/>
        </p:blipFill>
        <p:spPr>
          <a:xfrm>
            <a:off x="9645446" y="1395625"/>
            <a:ext cx="6004915" cy="4726450"/>
          </a:xfrm>
          <a:prstGeom prst="rect">
            <a:avLst/>
          </a:prstGeom>
          <a:noFill/>
          <a:ln>
            <a:noFill/>
          </a:ln>
        </p:spPr>
      </p:pic>
      <p:pic>
        <p:nvPicPr>
          <p:cNvPr id="277" name="Google Shape;277;g31c424d337c_1_228"/>
          <p:cNvPicPr preferRelativeResize="0"/>
          <p:nvPr/>
        </p:nvPicPr>
        <p:blipFill rotWithShape="1">
          <a:blip r:embed="rId5">
            <a:alphaModFix/>
          </a:blip>
          <a:srcRect l="8892"/>
          <a:stretch/>
        </p:blipFill>
        <p:spPr>
          <a:xfrm>
            <a:off x="3100422" y="6304825"/>
            <a:ext cx="7085133" cy="3502575"/>
          </a:xfrm>
          <a:prstGeom prst="rect">
            <a:avLst/>
          </a:prstGeom>
          <a:noFill/>
          <a:ln>
            <a:noFill/>
          </a:ln>
        </p:spPr>
      </p:pic>
      <p:pic>
        <p:nvPicPr>
          <p:cNvPr id="278" name="Google Shape;278;g31c424d337c_1_228"/>
          <p:cNvPicPr preferRelativeResize="0"/>
          <p:nvPr/>
        </p:nvPicPr>
        <p:blipFill rotWithShape="1">
          <a:blip r:embed="rId6">
            <a:alphaModFix/>
          </a:blip>
          <a:srcRect l="8892"/>
          <a:stretch/>
        </p:blipFill>
        <p:spPr>
          <a:xfrm>
            <a:off x="11086620" y="6304825"/>
            <a:ext cx="7085133" cy="3502575"/>
          </a:xfrm>
          <a:prstGeom prst="rect">
            <a:avLst/>
          </a:prstGeom>
          <a:noFill/>
          <a:ln>
            <a:noFill/>
          </a:ln>
        </p:spPr>
      </p:pic>
      <p:sp>
        <p:nvSpPr>
          <p:cNvPr id="8" name="Google Shape;222;g31c424d337c_1_131"/>
          <p:cNvSpPr txBox="1"/>
          <p:nvPr/>
        </p:nvSpPr>
        <p:spPr>
          <a:xfrm>
            <a:off x="396329" y="2820144"/>
            <a:ext cx="2704093" cy="1877407"/>
          </a:xfrm>
          <a:prstGeom prst="rect">
            <a:avLst/>
          </a:prstGeom>
          <a:noFill/>
          <a:ln>
            <a:noFill/>
          </a:ln>
        </p:spPr>
        <p:txBody>
          <a:bodyPr spcFirstLastPara="1" wrap="square" lIns="91425" tIns="91425" rIns="91425" bIns="91425" anchor="ctr" anchorCtr="0">
            <a:spAutoFit/>
          </a:bodyPr>
          <a:lstStyle/>
          <a:p>
            <a:pPr lvl="0" algn="ctr"/>
            <a:r>
              <a:rPr lang="ko-KR" altLang="en-US" sz="5500" b="1" dirty="0" smtClean="0">
                <a:solidFill>
                  <a:schemeClr val="dk1"/>
                </a:solidFill>
                <a:latin typeface="Calibri"/>
                <a:ea typeface="Calibri"/>
                <a:cs typeface="Calibri"/>
                <a:sym typeface="Calibri"/>
              </a:rPr>
              <a:t>한</a:t>
            </a:r>
            <a:r>
              <a:rPr lang="en-US" altLang="ko-KR" sz="5500" b="1" dirty="0" smtClean="0">
                <a:solidFill>
                  <a:schemeClr val="dk1"/>
                </a:solidFill>
                <a:latin typeface="Calibri"/>
                <a:ea typeface="Calibri"/>
                <a:cs typeface="Calibri"/>
                <a:sym typeface="Calibri"/>
              </a:rPr>
              <a:t>·</a:t>
            </a:r>
            <a:r>
              <a:rPr lang="ko-KR" altLang="en-US" sz="5500" b="1" dirty="0" smtClean="0">
                <a:solidFill>
                  <a:schemeClr val="dk1"/>
                </a:solidFill>
                <a:latin typeface="Calibri"/>
                <a:ea typeface="Calibri"/>
                <a:cs typeface="Calibri"/>
                <a:sym typeface="Calibri"/>
              </a:rPr>
              <a:t>미</a:t>
            </a:r>
            <a:endParaRPr lang="en-US" altLang="ko-KR" sz="5500" b="1" dirty="0" smtClean="0">
              <a:solidFill>
                <a:schemeClr val="dk1"/>
              </a:solidFill>
              <a:latin typeface="Calibri"/>
              <a:ea typeface="Calibri"/>
              <a:cs typeface="Calibri"/>
              <a:sym typeface="Calibri"/>
            </a:endParaRPr>
          </a:p>
          <a:p>
            <a:pPr lvl="0" algn="ctr"/>
            <a:r>
              <a:rPr lang="ko-KR" altLang="en-US" sz="5500" b="1" dirty="0" smtClean="0">
                <a:solidFill>
                  <a:schemeClr val="dk1"/>
                </a:solidFill>
                <a:latin typeface="Calibri"/>
                <a:ea typeface="Calibri"/>
                <a:cs typeface="Calibri"/>
                <a:sym typeface="Calibri"/>
              </a:rPr>
              <a:t>정치</a:t>
            </a:r>
            <a:endParaRPr sz="5500" b="1" dirty="0">
              <a:solidFill>
                <a:schemeClr val="dk1"/>
              </a:solidFill>
              <a:latin typeface="Calibri"/>
              <a:ea typeface="Calibri"/>
              <a:cs typeface="Calibri"/>
              <a:sym typeface="Calibri"/>
            </a:endParaRPr>
          </a:p>
        </p:txBody>
      </p:sp>
      <p:sp>
        <p:nvSpPr>
          <p:cNvPr id="10" name="Google Shape;222;g31c424d337c_1_131"/>
          <p:cNvSpPr txBox="1"/>
          <p:nvPr/>
        </p:nvSpPr>
        <p:spPr>
          <a:xfrm>
            <a:off x="396329" y="7117408"/>
            <a:ext cx="2704093" cy="1877407"/>
          </a:xfrm>
          <a:prstGeom prst="rect">
            <a:avLst/>
          </a:prstGeom>
          <a:noFill/>
          <a:ln>
            <a:noFill/>
          </a:ln>
        </p:spPr>
        <p:txBody>
          <a:bodyPr spcFirstLastPara="1" wrap="square" lIns="91425" tIns="91425" rIns="91425" bIns="91425" anchor="ctr" anchorCtr="0">
            <a:spAutoFit/>
          </a:bodyPr>
          <a:lstStyle/>
          <a:p>
            <a:pPr lvl="0" algn="ctr"/>
            <a:r>
              <a:rPr lang="ko-KR" altLang="en-US" sz="5500" b="1" dirty="0" smtClean="0">
                <a:solidFill>
                  <a:schemeClr val="dk1"/>
                </a:solidFill>
                <a:latin typeface="Calibri"/>
                <a:ea typeface="Calibri"/>
                <a:cs typeface="Calibri"/>
                <a:sym typeface="Calibri"/>
              </a:rPr>
              <a:t>환율</a:t>
            </a:r>
            <a:endParaRPr lang="en-US" altLang="ko-KR" sz="5500" b="1" dirty="0" smtClean="0">
              <a:solidFill>
                <a:schemeClr val="dk1"/>
              </a:solidFill>
              <a:latin typeface="Calibri"/>
              <a:ea typeface="Calibri"/>
              <a:cs typeface="Calibri"/>
              <a:sym typeface="Calibri"/>
            </a:endParaRPr>
          </a:p>
          <a:p>
            <a:pPr lvl="0" algn="ctr"/>
            <a:r>
              <a:rPr lang="ko-KR" altLang="en-US" sz="5500" b="1" dirty="0" smtClean="0">
                <a:solidFill>
                  <a:schemeClr val="dk1"/>
                </a:solidFill>
                <a:latin typeface="Calibri"/>
                <a:ea typeface="Calibri"/>
                <a:cs typeface="Calibri"/>
                <a:sym typeface="Calibri"/>
              </a:rPr>
              <a:t>금리</a:t>
            </a:r>
            <a:endParaRPr sz="5500" b="1" dirty="0">
              <a:solidFill>
                <a:schemeClr val="dk1"/>
              </a:solidFill>
              <a:latin typeface="Calibri"/>
              <a:ea typeface="Calibri"/>
              <a:cs typeface="Calibri"/>
              <a:sym typeface="Calibri"/>
            </a:endParaRPr>
          </a:p>
        </p:txBody>
      </p:sp>
      <p:pic>
        <p:nvPicPr>
          <p:cNvPr id="11" name="Google Shape;276;g31c424d337c_1_228"/>
          <p:cNvPicPr preferRelativeResize="0"/>
          <p:nvPr/>
        </p:nvPicPr>
        <p:blipFill rotWithShape="1">
          <a:blip r:embed="rId4">
            <a:alphaModFix/>
          </a:blip>
          <a:srcRect l="79252"/>
          <a:stretch/>
        </p:blipFill>
        <p:spPr>
          <a:xfrm>
            <a:off x="15650361" y="1395621"/>
            <a:ext cx="1917391" cy="472645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282"/>
        <p:cNvGrpSpPr/>
        <p:nvPr/>
      </p:nvGrpSpPr>
      <p:grpSpPr>
        <a:xfrm>
          <a:off x="0" y="0"/>
          <a:ext cx="0" cy="0"/>
          <a:chOff x="0" y="0"/>
          <a:chExt cx="0" cy="0"/>
        </a:xfrm>
      </p:grpSpPr>
      <p:sp>
        <p:nvSpPr>
          <p:cNvPr id="283" name="Google Shape;283;g31c424d337c_1_190"/>
          <p:cNvSpPr txBox="1"/>
          <p:nvPr/>
        </p:nvSpPr>
        <p:spPr>
          <a:xfrm>
            <a:off x="562202" y="2536154"/>
            <a:ext cx="17163600" cy="3694200"/>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10000">
                <a:solidFill>
                  <a:srgbClr val="011523"/>
                </a:solidFill>
                <a:latin typeface="DM Serif Display"/>
                <a:ea typeface="DM Serif Display"/>
                <a:cs typeface="DM Serif Display"/>
                <a:sym typeface="DM Serif Display"/>
              </a:rPr>
              <a:t>5</a:t>
            </a:r>
            <a:r>
              <a:rPr lang="en-US" sz="10000" b="0" i="0" u="none" strike="noStrike" cap="none">
                <a:solidFill>
                  <a:srgbClr val="011523"/>
                </a:solidFill>
                <a:latin typeface="DM Serif Display"/>
                <a:ea typeface="DM Serif Display"/>
                <a:cs typeface="DM Serif Display"/>
                <a:sym typeface="DM Serif Display"/>
              </a:rPr>
              <a:t>. </a:t>
            </a:r>
            <a:r>
              <a:rPr lang="en-US" sz="10000">
                <a:solidFill>
                  <a:srgbClr val="011523"/>
                </a:solidFill>
                <a:latin typeface="DM Serif Display"/>
                <a:ea typeface="DM Serif Display"/>
                <a:cs typeface="DM Serif Display"/>
                <a:sym typeface="DM Serif Display"/>
              </a:rPr>
              <a:t>Project Outcomes</a:t>
            </a:r>
            <a:endParaRPr sz="10000">
              <a:solidFill>
                <a:srgbClr val="011523"/>
              </a:solidFill>
              <a:latin typeface="DM Serif Display"/>
              <a:ea typeface="DM Serif Display"/>
              <a:cs typeface="DM Serif Display"/>
              <a:sym typeface="DM Serif Display"/>
            </a:endParaRPr>
          </a:p>
          <a:p>
            <a:pPr marL="0" marR="0" lvl="0" indent="0" algn="ctr" rtl="0">
              <a:lnSpc>
                <a:spcPct val="140010"/>
              </a:lnSpc>
              <a:spcBef>
                <a:spcPts val="0"/>
              </a:spcBef>
              <a:spcAft>
                <a:spcPts val="0"/>
              </a:spcAft>
              <a:buNone/>
            </a:pPr>
            <a:r>
              <a:rPr lang="en-US" sz="10000">
                <a:solidFill>
                  <a:srgbClr val="011523"/>
                </a:solidFill>
                <a:latin typeface="DM Serif Display"/>
                <a:ea typeface="DM Serif Display"/>
                <a:cs typeface="DM Serif Display"/>
                <a:sym typeface="DM Serif Display"/>
              </a:rPr>
              <a:t>Modeling</a:t>
            </a:r>
            <a:endParaRPr sz="10000"/>
          </a:p>
        </p:txBody>
      </p:sp>
      <p:sp>
        <p:nvSpPr>
          <p:cNvPr id="284" name="Google Shape;284;g31c424d337c_1_190"/>
          <p:cNvSpPr txBox="1"/>
          <p:nvPr/>
        </p:nvSpPr>
        <p:spPr>
          <a:xfrm>
            <a:off x="562200" y="6981346"/>
            <a:ext cx="17163600" cy="769500"/>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5000">
                <a:solidFill>
                  <a:srgbClr val="011523"/>
                </a:solidFill>
              </a:rPr>
              <a:t>수행결과 - 모델링</a:t>
            </a:r>
            <a:endParaRPr sz="50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288"/>
        <p:cNvGrpSpPr/>
        <p:nvPr/>
      </p:nvGrpSpPr>
      <p:grpSpPr>
        <a:xfrm>
          <a:off x="0" y="0"/>
          <a:ext cx="0" cy="0"/>
          <a:chOff x="0" y="0"/>
          <a:chExt cx="0" cy="0"/>
        </a:xfrm>
      </p:grpSpPr>
      <p:sp>
        <p:nvSpPr>
          <p:cNvPr id="289" name="Google Shape;289;g31c35818198_0_24"/>
          <p:cNvSpPr txBox="1"/>
          <p:nvPr/>
        </p:nvSpPr>
        <p:spPr>
          <a:xfrm>
            <a:off x="774201" y="391465"/>
            <a:ext cx="7187100" cy="6156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dirty="0">
                <a:solidFill>
                  <a:srgbClr val="011523"/>
                </a:solidFill>
                <a:latin typeface="DM Serif Display"/>
                <a:ea typeface="DM Serif Display"/>
                <a:cs typeface="DM Serif Display"/>
                <a:sym typeface="DM Serif Display"/>
              </a:rPr>
              <a:t>Correlation Analysis</a:t>
            </a:r>
            <a:endParaRPr sz="3999" dirty="0">
              <a:solidFill>
                <a:srgbClr val="011523"/>
              </a:solidFill>
              <a:latin typeface="DM Serif Display"/>
              <a:ea typeface="DM Serif Display"/>
              <a:cs typeface="DM Serif Display"/>
              <a:sym typeface="DM Serif Display"/>
            </a:endParaRPr>
          </a:p>
        </p:txBody>
      </p:sp>
      <p:sp>
        <p:nvSpPr>
          <p:cNvPr id="290" name="Google Shape;290;g31c35818198_0_24"/>
          <p:cNvSpPr txBox="1"/>
          <p:nvPr/>
        </p:nvSpPr>
        <p:spPr>
          <a:xfrm>
            <a:off x="1428898" y="6534175"/>
            <a:ext cx="3659100" cy="215400"/>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endParaRPr/>
          </a:p>
        </p:txBody>
      </p:sp>
      <p:sp>
        <p:nvSpPr>
          <p:cNvPr id="291" name="Google Shape;291;g31c35818198_0_24"/>
          <p:cNvSpPr txBox="1"/>
          <p:nvPr/>
        </p:nvSpPr>
        <p:spPr>
          <a:xfrm>
            <a:off x="1428896" y="4054800"/>
            <a:ext cx="53250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292" name="Google Shape;292;g31c35818198_0_24"/>
          <p:cNvSpPr txBox="1"/>
          <p:nvPr/>
        </p:nvSpPr>
        <p:spPr>
          <a:xfrm>
            <a:off x="1428903" y="5011739"/>
            <a:ext cx="6831300" cy="307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2000">
              <a:solidFill>
                <a:srgbClr val="011523"/>
              </a:solidFill>
            </a:endParaRPr>
          </a:p>
        </p:txBody>
      </p:sp>
      <p:sp>
        <p:nvSpPr>
          <p:cNvPr id="293" name="Google Shape;293;g31c35818198_0_24"/>
          <p:cNvSpPr txBox="1"/>
          <p:nvPr/>
        </p:nvSpPr>
        <p:spPr>
          <a:xfrm>
            <a:off x="10261850" y="381940"/>
            <a:ext cx="7306200" cy="1066800"/>
          </a:xfrm>
          <a:prstGeom prst="rect">
            <a:avLst/>
          </a:prstGeom>
          <a:noFill/>
          <a:ln>
            <a:noFill/>
          </a:ln>
        </p:spPr>
        <p:txBody>
          <a:bodyPr spcFirstLastPara="1" wrap="square" lIns="0" tIns="0" rIns="0" bIns="0" anchor="t" anchorCtr="0">
            <a:noAutofit/>
          </a:bodyPr>
          <a:lstStyle/>
          <a:p>
            <a:pPr marL="0" marR="0" lvl="0" indent="0" algn="r" rtl="0">
              <a:lnSpc>
                <a:spcPct val="140010"/>
              </a:lnSpc>
              <a:spcBef>
                <a:spcPts val="0"/>
              </a:spcBef>
              <a:spcAft>
                <a:spcPts val="0"/>
              </a:spcAft>
              <a:buNone/>
            </a:pPr>
            <a:r>
              <a:rPr lang="en-US" sz="3950"/>
              <a:t>상관 관계 분석</a:t>
            </a:r>
            <a:endParaRPr sz="3950"/>
          </a:p>
        </p:txBody>
      </p:sp>
      <p:pic>
        <p:nvPicPr>
          <p:cNvPr id="294" name="Google Shape;294;g31c35818198_0_24"/>
          <p:cNvPicPr preferRelativeResize="0"/>
          <p:nvPr/>
        </p:nvPicPr>
        <p:blipFill>
          <a:blip r:embed="rId3">
            <a:alphaModFix/>
          </a:blip>
          <a:stretch>
            <a:fillRect/>
          </a:stretch>
        </p:blipFill>
        <p:spPr>
          <a:xfrm>
            <a:off x="0" y="1276000"/>
            <a:ext cx="11374999" cy="9010999"/>
          </a:xfrm>
          <a:prstGeom prst="rect">
            <a:avLst/>
          </a:prstGeom>
          <a:noFill/>
          <a:ln>
            <a:noFill/>
          </a:ln>
        </p:spPr>
      </p:pic>
      <p:sp>
        <p:nvSpPr>
          <p:cNvPr id="295" name="Google Shape;295;g31c35818198_0_24"/>
          <p:cNvSpPr txBox="1"/>
          <p:nvPr/>
        </p:nvSpPr>
        <p:spPr>
          <a:xfrm>
            <a:off x="12240275" y="2987650"/>
            <a:ext cx="5325000" cy="50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dk1"/>
                </a:solidFill>
                <a:latin typeface="Calibri"/>
                <a:ea typeface="Calibri"/>
                <a:cs typeface="Calibri"/>
                <a:sym typeface="Calibri"/>
              </a:rPr>
              <a:t>특성 간 상관관계 분석을 통한 다중공선성 탐지</a:t>
            </a:r>
            <a:endParaRPr sz="3200">
              <a:solidFill>
                <a:schemeClr val="dk1"/>
              </a:solidFill>
              <a:latin typeface="Calibri"/>
              <a:ea typeface="Calibri"/>
              <a:cs typeface="Calibri"/>
              <a:sym typeface="Calibri"/>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299"/>
        <p:cNvGrpSpPr/>
        <p:nvPr/>
      </p:nvGrpSpPr>
      <p:grpSpPr>
        <a:xfrm>
          <a:off x="0" y="0"/>
          <a:ext cx="0" cy="0"/>
          <a:chOff x="0" y="0"/>
          <a:chExt cx="0" cy="0"/>
        </a:xfrm>
      </p:grpSpPr>
      <p:sp>
        <p:nvSpPr>
          <p:cNvPr id="301" name="Google Shape;301;g31c424d337c_5_3"/>
          <p:cNvSpPr txBox="1"/>
          <p:nvPr/>
        </p:nvSpPr>
        <p:spPr>
          <a:xfrm>
            <a:off x="1428898" y="6534175"/>
            <a:ext cx="3659100" cy="215400"/>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endParaRPr/>
          </a:p>
        </p:txBody>
      </p:sp>
      <p:sp>
        <p:nvSpPr>
          <p:cNvPr id="302" name="Google Shape;302;g31c424d337c_5_3"/>
          <p:cNvSpPr txBox="1"/>
          <p:nvPr/>
        </p:nvSpPr>
        <p:spPr>
          <a:xfrm>
            <a:off x="1428896" y="4054800"/>
            <a:ext cx="53250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303" name="Google Shape;303;g31c424d337c_5_3"/>
          <p:cNvSpPr txBox="1"/>
          <p:nvPr/>
        </p:nvSpPr>
        <p:spPr>
          <a:xfrm>
            <a:off x="1428903" y="5011739"/>
            <a:ext cx="6831300" cy="307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2000">
              <a:solidFill>
                <a:srgbClr val="011523"/>
              </a:solidFill>
            </a:endParaRPr>
          </a:p>
        </p:txBody>
      </p:sp>
      <p:sp>
        <p:nvSpPr>
          <p:cNvPr id="305" name="Google Shape;305;g31c424d337c_5_3"/>
          <p:cNvSpPr txBox="1"/>
          <p:nvPr/>
        </p:nvSpPr>
        <p:spPr>
          <a:xfrm>
            <a:off x="12240275" y="2987650"/>
            <a:ext cx="5325000" cy="50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pic>
        <p:nvPicPr>
          <p:cNvPr id="306" name="Google Shape;306;g31c424d337c_5_3"/>
          <p:cNvPicPr preferRelativeResize="0"/>
          <p:nvPr/>
        </p:nvPicPr>
        <p:blipFill>
          <a:blip r:embed="rId3">
            <a:alphaModFix/>
          </a:blip>
          <a:stretch>
            <a:fillRect/>
          </a:stretch>
        </p:blipFill>
        <p:spPr>
          <a:xfrm>
            <a:off x="0" y="1276000"/>
            <a:ext cx="17565274" cy="9011000"/>
          </a:xfrm>
          <a:prstGeom prst="rect">
            <a:avLst/>
          </a:prstGeom>
          <a:noFill/>
          <a:ln>
            <a:noFill/>
          </a:ln>
        </p:spPr>
      </p:pic>
      <p:sp>
        <p:nvSpPr>
          <p:cNvPr id="9" name="Google Shape;289;g31c35818198_0_24"/>
          <p:cNvSpPr txBox="1"/>
          <p:nvPr/>
        </p:nvSpPr>
        <p:spPr>
          <a:xfrm>
            <a:off x="774201" y="391465"/>
            <a:ext cx="7187100" cy="6156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dirty="0">
                <a:solidFill>
                  <a:srgbClr val="011523"/>
                </a:solidFill>
                <a:latin typeface="DM Serif Display"/>
                <a:ea typeface="DM Serif Display"/>
                <a:cs typeface="DM Serif Display"/>
                <a:sym typeface="DM Serif Display"/>
              </a:rPr>
              <a:t>Correlation Analysis</a:t>
            </a:r>
            <a:endParaRPr sz="3999" dirty="0">
              <a:solidFill>
                <a:srgbClr val="011523"/>
              </a:solidFill>
              <a:latin typeface="DM Serif Display"/>
              <a:ea typeface="DM Serif Display"/>
              <a:cs typeface="DM Serif Display"/>
              <a:sym typeface="DM Serif Display"/>
            </a:endParaRPr>
          </a:p>
        </p:txBody>
      </p:sp>
      <p:sp>
        <p:nvSpPr>
          <p:cNvPr id="10" name="Google Shape;293;g31c35818198_0_24"/>
          <p:cNvSpPr txBox="1"/>
          <p:nvPr/>
        </p:nvSpPr>
        <p:spPr>
          <a:xfrm>
            <a:off x="10261850" y="381940"/>
            <a:ext cx="7306200" cy="1066800"/>
          </a:xfrm>
          <a:prstGeom prst="rect">
            <a:avLst/>
          </a:prstGeom>
          <a:noFill/>
          <a:ln>
            <a:noFill/>
          </a:ln>
        </p:spPr>
        <p:txBody>
          <a:bodyPr spcFirstLastPara="1" wrap="square" lIns="0" tIns="0" rIns="0" bIns="0" anchor="t" anchorCtr="0">
            <a:noAutofit/>
          </a:bodyPr>
          <a:lstStyle/>
          <a:p>
            <a:pPr marL="0" marR="0" lvl="0" indent="0" algn="r" rtl="0">
              <a:lnSpc>
                <a:spcPct val="140010"/>
              </a:lnSpc>
              <a:spcBef>
                <a:spcPts val="0"/>
              </a:spcBef>
              <a:spcAft>
                <a:spcPts val="0"/>
              </a:spcAft>
              <a:buNone/>
            </a:pPr>
            <a:r>
              <a:rPr lang="en-US" sz="3950"/>
              <a:t>상관 관계 분석</a:t>
            </a:r>
            <a:endParaRPr sz="395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310"/>
        <p:cNvGrpSpPr/>
        <p:nvPr/>
      </p:nvGrpSpPr>
      <p:grpSpPr>
        <a:xfrm>
          <a:off x="0" y="0"/>
          <a:ext cx="0" cy="0"/>
          <a:chOff x="0" y="0"/>
          <a:chExt cx="0" cy="0"/>
        </a:xfrm>
      </p:grpSpPr>
      <p:sp>
        <p:nvSpPr>
          <p:cNvPr id="311" name="Google Shape;311;g31c424d337c_5_298"/>
          <p:cNvSpPr txBox="1"/>
          <p:nvPr/>
        </p:nvSpPr>
        <p:spPr>
          <a:xfrm>
            <a:off x="774201" y="391465"/>
            <a:ext cx="7187100" cy="6156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dirty="0">
                <a:solidFill>
                  <a:srgbClr val="011523"/>
                </a:solidFill>
                <a:latin typeface="DM Serif Display"/>
                <a:ea typeface="DM Serif Display"/>
                <a:cs typeface="DM Serif Display"/>
                <a:sym typeface="DM Serif Display"/>
              </a:rPr>
              <a:t>Feature Importance</a:t>
            </a:r>
            <a:endParaRPr sz="3999" dirty="0">
              <a:solidFill>
                <a:srgbClr val="011523"/>
              </a:solidFill>
              <a:latin typeface="DM Serif Display"/>
              <a:ea typeface="DM Serif Display"/>
              <a:cs typeface="DM Serif Display"/>
              <a:sym typeface="DM Serif Display"/>
            </a:endParaRPr>
          </a:p>
        </p:txBody>
      </p:sp>
      <p:sp>
        <p:nvSpPr>
          <p:cNvPr id="312" name="Google Shape;312;g31c424d337c_5_298"/>
          <p:cNvSpPr txBox="1"/>
          <p:nvPr/>
        </p:nvSpPr>
        <p:spPr>
          <a:xfrm>
            <a:off x="1428898" y="6534175"/>
            <a:ext cx="3659100" cy="215400"/>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endParaRPr/>
          </a:p>
        </p:txBody>
      </p:sp>
      <p:sp>
        <p:nvSpPr>
          <p:cNvPr id="313" name="Google Shape;313;g31c424d337c_5_298"/>
          <p:cNvSpPr txBox="1"/>
          <p:nvPr/>
        </p:nvSpPr>
        <p:spPr>
          <a:xfrm>
            <a:off x="1428896" y="4054800"/>
            <a:ext cx="53250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314" name="Google Shape;314;g31c424d337c_5_298"/>
          <p:cNvSpPr txBox="1"/>
          <p:nvPr/>
        </p:nvSpPr>
        <p:spPr>
          <a:xfrm>
            <a:off x="1428903" y="5011739"/>
            <a:ext cx="6831300" cy="307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2000">
              <a:solidFill>
                <a:srgbClr val="011523"/>
              </a:solidFill>
            </a:endParaRPr>
          </a:p>
        </p:txBody>
      </p:sp>
      <p:sp>
        <p:nvSpPr>
          <p:cNvPr id="315" name="Google Shape;315;g31c424d337c_5_298"/>
          <p:cNvSpPr txBox="1"/>
          <p:nvPr/>
        </p:nvSpPr>
        <p:spPr>
          <a:xfrm>
            <a:off x="10261850" y="650875"/>
            <a:ext cx="7306200" cy="1066800"/>
          </a:xfrm>
          <a:prstGeom prst="rect">
            <a:avLst/>
          </a:prstGeom>
          <a:noFill/>
          <a:ln>
            <a:noFill/>
          </a:ln>
        </p:spPr>
        <p:txBody>
          <a:bodyPr spcFirstLastPara="1" wrap="square" lIns="0" tIns="0" rIns="0" bIns="0" anchor="t" anchorCtr="0">
            <a:noAutofit/>
          </a:bodyPr>
          <a:lstStyle/>
          <a:p>
            <a:pPr marL="0" marR="0" lvl="0" indent="0" algn="r" rtl="0">
              <a:lnSpc>
                <a:spcPct val="140010"/>
              </a:lnSpc>
              <a:spcBef>
                <a:spcPts val="0"/>
              </a:spcBef>
              <a:spcAft>
                <a:spcPts val="0"/>
              </a:spcAft>
              <a:buNone/>
            </a:pPr>
            <a:endParaRPr sz="3950"/>
          </a:p>
        </p:txBody>
      </p:sp>
      <p:sp>
        <p:nvSpPr>
          <p:cNvPr id="316" name="Google Shape;316;g31c424d337c_5_298"/>
          <p:cNvSpPr txBox="1"/>
          <p:nvPr/>
        </p:nvSpPr>
        <p:spPr>
          <a:xfrm>
            <a:off x="12240275" y="2987650"/>
            <a:ext cx="5325000" cy="50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pic>
        <p:nvPicPr>
          <p:cNvPr id="317" name="Google Shape;317;g31c424d337c_5_298"/>
          <p:cNvPicPr preferRelativeResize="0"/>
          <p:nvPr/>
        </p:nvPicPr>
        <p:blipFill>
          <a:blip r:embed="rId3">
            <a:alphaModFix/>
          </a:blip>
          <a:stretch>
            <a:fillRect/>
          </a:stretch>
        </p:blipFill>
        <p:spPr>
          <a:xfrm>
            <a:off x="0" y="1276000"/>
            <a:ext cx="14898425" cy="901100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321"/>
        <p:cNvGrpSpPr/>
        <p:nvPr/>
      </p:nvGrpSpPr>
      <p:grpSpPr>
        <a:xfrm>
          <a:off x="0" y="0"/>
          <a:ext cx="0" cy="0"/>
          <a:chOff x="0" y="0"/>
          <a:chExt cx="0" cy="0"/>
        </a:xfrm>
      </p:grpSpPr>
      <p:sp>
        <p:nvSpPr>
          <p:cNvPr id="322" name="Google Shape;322;g31c424d337c_5_14"/>
          <p:cNvSpPr txBox="1"/>
          <p:nvPr/>
        </p:nvSpPr>
        <p:spPr>
          <a:xfrm>
            <a:off x="774201" y="391465"/>
            <a:ext cx="7187100" cy="6156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dirty="0">
                <a:solidFill>
                  <a:srgbClr val="011523"/>
                </a:solidFill>
                <a:latin typeface="DM Serif Display"/>
                <a:ea typeface="DM Serif Display"/>
                <a:cs typeface="DM Serif Display"/>
                <a:sym typeface="DM Serif Display"/>
              </a:rPr>
              <a:t>Model Selection</a:t>
            </a:r>
            <a:endParaRPr sz="3999" dirty="0">
              <a:solidFill>
                <a:srgbClr val="011523"/>
              </a:solidFill>
              <a:latin typeface="DM Serif Display"/>
              <a:ea typeface="DM Serif Display"/>
              <a:cs typeface="DM Serif Display"/>
              <a:sym typeface="DM Serif Display"/>
            </a:endParaRPr>
          </a:p>
        </p:txBody>
      </p:sp>
      <p:sp>
        <p:nvSpPr>
          <p:cNvPr id="323" name="Google Shape;323;g31c424d337c_5_14"/>
          <p:cNvSpPr txBox="1"/>
          <p:nvPr/>
        </p:nvSpPr>
        <p:spPr>
          <a:xfrm>
            <a:off x="1428898" y="6534175"/>
            <a:ext cx="3659100" cy="215400"/>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endParaRPr/>
          </a:p>
        </p:txBody>
      </p:sp>
      <p:sp>
        <p:nvSpPr>
          <p:cNvPr id="324" name="Google Shape;324;g31c424d337c_5_14"/>
          <p:cNvSpPr txBox="1"/>
          <p:nvPr/>
        </p:nvSpPr>
        <p:spPr>
          <a:xfrm>
            <a:off x="1428896" y="4054800"/>
            <a:ext cx="53250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325" name="Google Shape;325;g31c424d337c_5_14"/>
          <p:cNvSpPr txBox="1"/>
          <p:nvPr/>
        </p:nvSpPr>
        <p:spPr>
          <a:xfrm>
            <a:off x="1428903" y="5011739"/>
            <a:ext cx="6831300" cy="307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2000">
              <a:solidFill>
                <a:srgbClr val="011523"/>
              </a:solidFill>
            </a:endParaRPr>
          </a:p>
        </p:txBody>
      </p:sp>
      <p:sp>
        <p:nvSpPr>
          <p:cNvPr id="326" name="Google Shape;326;g31c424d337c_5_14"/>
          <p:cNvSpPr txBox="1"/>
          <p:nvPr/>
        </p:nvSpPr>
        <p:spPr>
          <a:xfrm>
            <a:off x="10261850" y="381940"/>
            <a:ext cx="7306200" cy="1066800"/>
          </a:xfrm>
          <a:prstGeom prst="rect">
            <a:avLst/>
          </a:prstGeom>
          <a:noFill/>
          <a:ln>
            <a:noFill/>
          </a:ln>
        </p:spPr>
        <p:txBody>
          <a:bodyPr spcFirstLastPara="1" wrap="square" lIns="0" tIns="0" rIns="0" bIns="0" anchor="t" anchorCtr="0">
            <a:noAutofit/>
          </a:bodyPr>
          <a:lstStyle/>
          <a:p>
            <a:pPr marL="0" marR="0" lvl="0" indent="0" algn="r" rtl="0">
              <a:lnSpc>
                <a:spcPct val="140010"/>
              </a:lnSpc>
              <a:spcBef>
                <a:spcPts val="0"/>
              </a:spcBef>
              <a:spcAft>
                <a:spcPts val="0"/>
              </a:spcAft>
              <a:buNone/>
            </a:pPr>
            <a:r>
              <a:rPr lang="en-US" sz="3950"/>
              <a:t>모델 선택 과정</a:t>
            </a:r>
            <a:endParaRPr sz="3950"/>
          </a:p>
        </p:txBody>
      </p:sp>
      <p:sp>
        <p:nvSpPr>
          <p:cNvPr id="327" name="Google Shape;327;g31c424d337c_5_14"/>
          <p:cNvSpPr txBox="1"/>
          <p:nvPr/>
        </p:nvSpPr>
        <p:spPr>
          <a:xfrm>
            <a:off x="12240275" y="2987650"/>
            <a:ext cx="5325000" cy="50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pic>
        <p:nvPicPr>
          <p:cNvPr id="328" name="Google Shape;328;g31c424d337c_5_14"/>
          <p:cNvPicPr preferRelativeResize="0"/>
          <p:nvPr/>
        </p:nvPicPr>
        <p:blipFill>
          <a:blip r:embed="rId3">
            <a:alphaModFix/>
          </a:blip>
          <a:stretch>
            <a:fillRect/>
          </a:stretch>
        </p:blipFill>
        <p:spPr>
          <a:xfrm>
            <a:off x="0" y="1276000"/>
            <a:ext cx="17568049" cy="9011001"/>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332"/>
        <p:cNvGrpSpPr/>
        <p:nvPr/>
      </p:nvGrpSpPr>
      <p:grpSpPr>
        <a:xfrm>
          <a:off x="0" y="0"/>
          <a:ext cx="0" cy="0"/>
          <a:chOff x="0" y="0"/>
          <a:chExt cx="0" cy="0"/>
        </a:xfrm>
      </p:grpSpPr>
      <p:sp>
        <p:nvSpPr>
          <p:cNvPr id="333" name="Google Shape;333;g31c424d337c_5_59"/>
          <p:cNvSpPr txBox="1"/>
          <p:nvPr/>
        </p:nvSpPr>
        <p:spPr>
          <a:xfrm>
            <a:off x="774200" y="660400"/>
            <a:ext cx="7765800" cy="919500"/>
          </a:xfrm>
          <a:prstGeom prst="rect">
            <a:avLst/>
          </a:prstGeom>
          <a:noFill/>
          <a:ln>
            <a:noFill/>
          </a:ln>
        </p:spPr>
        <p:txBody>
          <a:bodyPr spcFirstLastPara="1" wrap="square" lIns="0" tIns="0" rIns="0" bIns="0" anchor="t" anchorCtr="0">
            <a:noAutofit/>
          </a:bodyPr>
          <a:lstStyle/>
          <a:p>
            <a:pPr marL="0" marR="0" lvl="0" indent="0" algn="l" rtl="0">
              <a:lnSpc>
                <a:spcPct val="140010"/>
              </a:lnSpc>
              <a:spcBef>
                <a:spcPts val="0"/>
              </a:spcBef>
              <a:spcAft>
                <a:spcPts val="0"/>
              </a:spcAft>
              <a:buNone/>
            </a:pPr>
            <a:r>
              <a:rPr lang="en-US" sz="3900"/>
              <a:t>RandomForestRegressor</a:t>
            </a:r>
            <a:endParaRPr sz="3900"/>
          </a:p>
        </p:txBody>
      </p:sp>
      <p:sp>
        <p:nvSpPr>
          <p:cNvPr id="334" name="Google Shape;334;g31c424d337c_5_59"/>
          <p:cNvSpPr txBox="1"/>
          <p:nvPr/>
        </p:nvSpPr>
        <p:spPr>
          <a:xfrm>
            <a:off x="1108375" y="2331025"/>
            <a:ext cx="2748000" cy="10299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endParaRPr sz="3200" b="1"/>
          </a:p>
        </p:txBody>
      </p:sp>
      <p:sp>
        <p:nvSpPr>
          <p:cNvPr id="335" name="Google Shape;335;g31c424d337c_5_59"/>
          <p:cNvSpPr txBox="1"/>
          <p:nvPr/>
        </p:nvSpPr>
        <p:spPr>
          <a:xfrm>
            <a:off x="1108375" y="5573300"/>
            <a:ext cx="4541100" cy="4155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3200" b="1"/>
              <a:t>랜덤 포레스트</a:t>
            </a:r>
            <a:r>
              <a:rPr lang="en-US" sz="3200"/>
              <a:t> </a:t>
            </a:r>
            <a:endParaRPr sz="3200"/>
          </a:p>
        </p:txBody>
      </p:sp>
      <p:sp>
        <p:nvSpPr>
          <p:cNvPr id="336" name="Google Shape;336;g31c424d337c_5_59"/>
          <p:cNvSpPr txBox="1"/>
          <p:nvPr/>
        </p:nvSpPr>
        <p:spPr>
          <a:xfrm>
            <a:off x="9734900" y="2331025"/>
            <a:ext cx="7198500" cy="12909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700"/>
              <a:t>훈련 세트</a:t>
            </a:r>
            <a:r>
              <a:rPr lang="en-US" sz="2200"/>
              <a:t> </a:t>
            </a:r>
            <a:r>
              <a:rPr lang="en-US" sz="2700">
                <a:solidFill>
                  <a:srgbClr val="011523"/>
                </a:solidFill>
              </a:rPr>
              <a:t>R² : 0.984</a:t>
            </a:r>
            <a:endParaRPr sz="2700">
              <a:solidFill>
                <a:srgbClr val="011523"/>
              </a:solidFill>
            </a:endParaRPr>
          </a:p>
          <a:p>
            <a:pPr marL="0" lvl="0" indent="0" algn="l" rtl="0">
              <a:lnSpc>
                <a:spcPct val="140000"/>
              </a:lnSpc>
              <a:spcBef>
                <a:spcPts val="0"/>
              </a:spcBef>
              <a:spcAft>
                <a:spcPts val="0"/>
              </a:spcAft>
              <a:buClr>
                <a:schemeClr val="dk1"/>
              </a:buClr>
              <a:buFont typeface="Arial"/>
              <a:buNone/>
            </a:pPr>
            <a:r>
              <a:rPr lang="en-US" sz="2700">
                <a:solidFill>
                  <a:schemeClr val="dk1"/>
                </a:solidFill>
              </a:rPr>
              <a:t>테스트 세트</a:t>
            </a:r>
            <a:r>
              <a:rPr lang="en-US" sz="2200">
                <a:solidFill>
                  <a:schemeClr val="dk1"/>
                </a:solidFill>
              </a:rPr>
              <a:t> </a:t>
            </a:r>
            <a:r>
              <a:rPr lang="en-US" sz="2700">
                <a:solidFill>
                  <a:srgbClr val="011523"/>
                </a:solidFill>
              </a:rPr>
              <a:t>R² : 0.871</a:t>
            </a:r>
            <a:endParaRPr sz="2700">
              <a:solidFill>
                <a:srgbClr val="011523"/>
              </a:solidFill>
            </a:endParaRPr>
          </a:p>
        </p:txBody>
      </p:sp>
      <p:sp>
        <p:nvSpPr>
          <p:cNvPr id="337" name="Google Shape;337;g31c424d337c_5_59"/>
          <p:cNvSpPr txBox="1"/>
          <p:nvPr/>
        </p:nvSpPr>
        <p:spPr>
          <a:xfrm>
            <a:off x="9734900" y="4211900"/>
            <a:ext cx="7198500" cy="16008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700"/>
              <a:t>12731.622</a:t>
            </a:r>
            <a:endParaRPr sz="2700"/>
          </a:p>
        </p:txBody>
      </p:sp>
      <p:sp>
        <p:nvSpPr>
          <p:cNvPr id="338" name="Google Shape;338;g31c424d337c_5_59"/>
          <p:cNvSpPr txBox="1"/>
          <p:nvPr/>
        </p:nvSpPr>
        <p:spPr>
          <a:xfrm>
            <a:off x="6259025" y="2331013"/>
            <a:ext cx="2280900" cy="415500"/>
          </a:xfrm>
          <a:prstGeom prst="rect">
            <a:avLst/>
          </a:prstGeom>
          <a:noFill/>
          <a:ln>
            <a:noFill/>
          </a:ln>
        </p:spPr>
        <p:txBody>
          <a:bodyPr spcFirstLastPara="1" wrap="square" lIns="0" tIns="0" rIns="0" bIns="0" anchor="t" anchorCtr="0">
            <a:spAutoFit/>
          </a:bodyPr>
          <a:lstStyle/>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R²</a:t>
            </a:r>
            <a:endParaRPr sz="2700" b="1"/>
          </a:p>
        </p:txBody>
      </p:sp>
      <p:sp>
        <p:nvSpPr>
          <p:cNvPr id="339" name="Google Shape;339;g31c424d337c_5_59"/>
          <p:cNvSpPr txBox="1"/>
          <p:nvPr/>
        </p:nvSpPr>
        <p:spPr>
          <a:xfrm>
            <a:off x="6259025" y="4211900"/>
            <a:ext cx="2748000" cy="1245600"/>
          </a:xfrm>
          <a:prstGeom prst="rect">
            <a:avLst/>
          </a:prstGeom>
          <a:noFill/>
          <a:ln>
            <a:noFill/>
          </a:ln>
        </p:spPr>
        <p:txBody>
          <a:bodyPr spcFirstLastPara="1" wrap="square" lIns="0" tIns="0" rIns="0" bIns="0" anchor="t" anchorCtr="0">
            <a:noAutofit/>
          </a:bodyPr>
          <a:lstStyle/>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MAE</a:t>
            </a:r>
            <a:endParaRPr sz="2700" b="1">
              <a:solidFill>
                <a:srgbClr val="011523"/>
              </a:solidFill>
            </a:endParaRPr>
          </a:p>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평균 절대 오차</a:t>
            </a:r>
            <a:endParaRPr sz="2700" b="1">
              <a:solidFill>
                <a:srgbClr val="011523"/>
              </a:solidFill>
            </a:endParaRPr>
          </a:p>
        </p:txBody>
      </p:sp>
      <p:sp>
        <p:nvSpPr>
          <p:cNvPr id="340" name="Google Shape;340;g31c424d337c_5_59"/>
          <p:cNvSpPr txBox="1"/>
          <p:nvPr/>
        </p:nvSpPr>
        <p:spPr>
          <a:xfrm>
            <a:off x="1108375" y="6025200"/>
            <a:ext cx="20937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341" name="Google Shape;341;g31c424d337c_5_59"/>
          <p:cNvSpPr txBox="1"/>
          <p:nvPr/>
        </p:nvSpPr>
        <p:spPr>
          <a:xfrm>
            <a:off x="9734900" y="6222048"/>
            <a:ext cx="6715500" cy="15657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700">
                <a:solidFill>
                  <a:srgbClr val="011523"/>
                </a:solidFill>
              </a:rPr>
              <a:t>724951722.668</a:t>
            </a:r>
            <a:endParaRPr sz="2700">
              <a:solidFill>
                <a:srgbClr val="011523"/>
              </a:solidFill>
            </a:endParaRPr>
          </a:p>
        </p:txBody>
      </p:sp>
      <p:sp>
        <p:nvSpPr>
          <p:cNvPr id="342" name="Google Shape;342;g31c424d337c_5_59"/>
          <p:cNvSpPr txBox="1"/>
          <p:nvPr/>
        </p:nvSpPr>
        <p:spPr>
          <a:xfrm>
            <a:off x="6259025" y="6236700"/>
            <a:ext cx="2748000" cy="1290900"/>
          </a:xfrm>
          <a:prstGeom prst="rect">
            <a:avLst/>
          </a:prstGeom>
          <a:noFill/>
          <a:ln>
            <a:noFill/>
          </a:ln>
        </p:spPr>
        <p:txBody>
          <a:bodyPr spcFirstLastPara="1" wrap="square" lIns="0" tIns="0" rIns="0" bIns="0" anchor="t" anchorCtr="0">
            <a:noAutofit/>
          </a:bodyPr>
          <a:lstStyle/>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MSE</a:t>
            </a:r>
            <a:endParaRPr sz="2700" b="1">
              <a:solidFill>
                <a:srgbClr val="011523"/>
              </a:solidFill>
            </a:endParaRPr>
          </a:p>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평균 제곱 오차</a:t>
            </a:r>
            <a:endParaRPr sz="2700" b="1">
              <a:solidFill>
                <a:srgbClr val="011523"/>
              </a:solidFill>
            </a:endParaRPr>
          </a:p>
        </p:txBody>
      </p:sp>
      <p:sp>
        <p:nvSpPr>
          <p:cNvPr id="343" name="Google Shape;343;g31c424d337c_5_59"/>
          <p:cNvSpPr txBox="1"/>
          <p:nvPr/>
        </p:nvSpPr>
        <p:spPr>
          <a:xfrm>
            <a:off x="1014775" y="8633638"/>
            <a:ext cx="2280900" cy="15657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3000" b="1">
                <a:solidFill>
                  <a:srgbClr val="011523"/>
                </a:solidFill>
              </a:rPr>
              <a:t>Error Rate 0.13</a:t>
            </a:r>
            <a:endParaRPr sz="3000" b="1">
              <a:solidFill>
                <a:srgbClr val="011523"/>
              </a:solidFill>
            </a:endParaRPr>
          </a:p>
        </p:txBody>
      </p:sp>
      <p:sp>
        <p:nvSpPr>
          <p:cNvPr id="344" name="Google Shape;344;g31c424d337c_5_59"/>
          <p:cNvSpPr txBox="1"/>
          <p:nvPr/>
        </p:nvSpPr>
        <p:spPr>
          <a:xfrm>
            <a:off x="9734900" y="7983550"/>
            <a:ext cx="7832700" cy="22158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700">
                <a:solidFill>
                  <a:srgbClr val="011523"/>
                </a:solidFill>
              </a:rPr>
              <a:t>26924.928</a:t>
            </a:r>
            <a:endParaRPr sz="2700">
              <a:solidFill>
                <a:srgbClr val="011523"/>
              </a:solidFill>
            </a:endParaRPr>
          </a:p>
        </p:txBody>
      </p:sp>
      <p:sp>
        <p:nvSpPr>
          <p:cNvPr id="345" name="Google Shape;345;g31c424d337c_5_59"/>
          <p:cNvSpPr txBox="1"/>
          <p:nvPr/>
        </p:nvSpPr>
        <p:spPr>
          <a:xfrm>
            <a:off x="6259025" y="8306800"/>
            <a:ext cx="3263700" cy="1335000"/>
          </a:xfrm>
          <a:prstGeom prst="rect">
            <a:avLst/>
          </a:prstGeom>
          <a:noFill/>
          <a:ln>
            <a:noFill/>
          </a:ln>
        </p:spPr>
        <p:txBody>
          <a:bodyPr spcFirstLastPara="1" wrap="square" lIns="0" tIns="0" rIns="0" bIns="0" anchor="t" anchorCtr="0">
            <a:noAutofit/>
          </a:bodyPr>
          <a:lstStyle/>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RMSE</a:t>
            </a:r>
            <a:endParaRPr sz="2700" b="1">
              <a:solidFill>
                <a:srgbClr val="011523"/>
              </a:solidFill>
            </a:endParaRPr>
          </a:p>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평균 제곱근 오차</a:t>
            </a:r>
            <a:endParaRPr sz="2700" b="1">
              <a:solidFill>
                <a:srgbClr val="011523"/>
              </a:solidFill>
            </a:endParaRPr>
          </a:p>
          <a:p>
            <a:pPr marL="914400" marR="0" lvl="0" indent="0" algn="l" rtl="0">
              <a:lnSpc>
                <a:spcPct val="140000"/>
              </a:lnSpc>
              <a:spcBef>
                <a:spcPts val="0"/>
              </a:spcBef>
              <a:spcAft>
                <a:spcPts val="0"/>
              </a:spcAft>
              <a:buNone/>
            </a:pPr>
            <a:endParaRPr sz="2000">
              <a:solidFill>
                <a:srgbClr val="011523"/>
              </a:solidFill>
            </a:endParaRPr>
          </a:p>
        </p:txBody>
      </p:sp>
      <p:cxnSp>
        <p:nvCxnSpPr>
          <p:cNvPr id="346" name="Google Shape;346;g31c424d337c_5_59"/>
          <p:cNvCxnSpPr/>
          <p:nvPr/>
        </p:nvCxnSpPr>
        <p:spPr>
          <a:xfrm>
            <a:off x="6391750" y="3802450"/>
            <a:ext cx="11896200" cy="0"/>
          </a:xfrm>
          <a:prstGeom prst="straightConnector1">
            <a:avLst/>
          </a:prstGeom>
          <a:noFill/>
          <a:ln w="9525" cap="flat" cmpd="sng">
            <a:solidFill>
              <a:srgbClr val="011523"/>
            </a:solidFill>
            <a:prstDash val="solid"/>
            <a:round/>
            <a:headEnd type="none" w="sm" len="sm"/>
            <a:tailEnd type="none" w="sm" len="sm"/>
          </a:ln>
        </p:spPr>
      </p:cxnSp>
      <p:cxnSp>
        <p:nvCxnSpPr>
          <p:cNvPr id="347" name="Google Shape;347;g31c424d337c_5_59"/>
          <p:cNvCxnSpPr/>
          <p:nvPr/>
        </p:nvCxnSpPr>
        <p:spPr>
          <a:xfrm>
            <a:off x="6427950" y="5776100"/>
            <a:ext cx="11860200" cy="9900"/>
          </a:xfrm>
          <a:prstGeom prst="straightConnector1">
            <a:avLst/>
          </a:prstGeom>
          <a:noFill/>
          <a:ln w="9525" cap="flat" cmpd="sng">
            <a:solidFill>
              <a:srgbClr val="011523"/>
            </a:solidFill>
            <a:prstDash val="solid"/>
            <a:round/>
            <a:headEnd type="none" w="sm" len="sm"/>
            <a:tailEnd type="none" w="sm" len="sm"/>
          </a:ln>
        </p:spPr>
      </p:cxnSp>
      <p:cxnSp>
        <p:nvCxnSpPr>
          <p:cNvPr id="348" name="Google Shape;348;g31c424d337c_5_59"/>
          <p:cNvCxnSpPr/>
          <p:nvPr/>
        </p:nvCxnSpPr>
        <p:spPr>
          <a:xfrm rot="10800000" flipH="1">
            <a:off x="6464175" y="7769475"/>
            <a:ext cx="11823900" cy="16500"/>
          </a:xfrm>
          <a:prstGeom prst="straightConnector1">
            <a:avLst/>
          </a:prstGeom>
          <a:noFill/>
          <a:ln w="9525" cap="flat" cmpd="sng">
            <a:solidFill>
              <a:srgbClr val="011523"/>
            </a:solidFill>
            <a:prstDash val="solid"/>
            <a:round/>
            <a:headEnd type="none" w="sm" len="sm"/>
            <a:tailEnd type="none" w="sm" len="sm"/>
          </a:ln>
        </p:spPr>
      </p:cxnSp>
      <p:cxnSp>
        <p:nvCxnSpPr>
          <p:cNvPr id="349" name="Google Shape;349;g31c424d337c_5_59"/>
          <p:cNvCxnSpPr/>
          <p:nvPr/>
        </p:nvCxnSpPr>
        <p:spPr>
          <a:xfrm rot="10800000" flipH="1">
            <a:off x="6554700" y="9753025"/>
            <a:ext cx="11733300" cy="6600"/>
          </a:xfrm>
          <a:prstGeom prst="straightConnector1">
            <a:avLst/>
          </a:prstGeom>
          <a:noFill/>
          <a:ln w="9525" cap="flat" cmpd="sng">
            <a:solidFill>
              <a:srgbClr val="011523"/>
            </a:solidFill>
            <a:prstDash val="solid"/>
            <a:round/>
            <a:headEnd type="none" w="sm" len="sm"/>
            <a:tailEnd type="none" w="sm" len="sm"/>
          </a:ln>
        </p:spPr>
      </p:cxnSp>
      <p:sp>
        <p:nvSpPr>
          <p:cNvPr id="350" name="Google Shape;350;g31c424d337c_5_59"/>
          <p:cNvSpPr txBox="1"/>
          <p:nvPr/>
        </p:nvSpPr>
        <p:spPr>
          <a:xfrm>
            <a:off x="9399200" y="650875"/>
            <a:ext cx="8168400" cy="215400"/>
          </a:xfrm>
          <a:prstGeom prst="rect">
            <a:avLst/>
          </a:prstGeom>
          <a:noFill/>
          <a:ln>
            <a:noFill/>
          </a:ln>
        </p:spPr>
        <p:txBody>
          <a:bodyPr spcFirstLastPara="1" wrap="square" lIns="0" tIns="0" rIns="0" bIns="0" anchor="t" anchorCtr="0">
            <a:spAutoFit/>
          </a:bodyPr>
          <a:lstStyle/>
          <a:p>
            <a:pPr marL="0" marR="0" lvl="0" indent="0" algn="r" rtl="0">
              <a:lnSpc>
                <a:spcPct val="140010"/>
              </a:lnSpc>
              <a:spcBef>
                <a:spcPts val="0"/>
              </a:spcBef>
              <a:spcAft>
                <a:spcPts val="0"/>
              </a:spcAft>
              <a:buNone/>
            </a:pP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354"/>
        <p:cNvGrpSpPr/>
        <p:nvPr/>
      </p:nvGrpSpPr>
      <p:grpSpPr>
        <a:xfrm>
          <a:off x="0" y="0"/>
          <a:ext cx="0" cy="0"/>
          <a:chOff x="0" y="0"/>
          <a:chExt cx="0" cy="0"/>
        </a:xfrm>
      </p:grpSpPr>
      <p:sp>
        <p:nvSpPr>
          <p:cNvPr id="355" name="Google Shape;355;g31c424d337c_5_123"/>
          <p:cNvSpPr txBox="1"/>
          <p:nvPr/>
        </p:nvSpPr>
        <p:spPr>
          <a:xfrm>
            <a:off x="774201" y="391465"/>
            <a:ext cx="7187100" cy="6156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dirty="0">
                <a:solidFill>
                  <a:srgbClr val="011523"/>
                </a:solidFill>
                <a:latin typeface="DM Serif Display"/>
                <a:ea typeface="DM Serif Display"/>
                <a:cs typeface="DM Serif Display"/>
                <a:sym typeface="DM Serif Display"/>
              </a:rPr>
              <a:t>Cross Validation</a:t>
            </a:r>
            <a:endParaRPr sz="3999" dirty="0">
              <a:solidFill>
                <a:srgbClr val="011523"/>
              </a:solidFill>
              <a:latin typeface="DM Serif Display"/>
              <a:ea typeface="DM Serif Display"/>
              <a:cs typeface="DM Serif Display"/>
              <a:sym typeface="DM Serif Display"/>
            </a:endParaRPr>
          </a:p>
        </p:txBody>
      </p:sp>
      <p:sp>
        <p:nvSpPr>
          <p:cNvPr id="356" name="Google Shape;356;g31c424d337c_5_123"/>
          <p:cNvSpPr txBox="1"/>
          <p:nvPr/>
        </p:nvSpPr>
        <p:spPr>
          <a:xfrm>
            <a:off x="1428898" y="6534175"/>
            <a:ext cx="3659100" cy="215400"/>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endParaRPr/>
          </a:p>
        </p:txBody>
      </p:sp>
      <p:sp>
        <p:nvSpPr>
          <p:cNvPr id="357" name="Google Shape;357;g31c424d337c_5_123"/>
          <p:cNvSpPr txBox="1"/>
          <p:nvPr/>
        </p:nvSpPr>
        <p:spPr>
          <a:xfrm>
            <a:off x="1428896" y="4054800"/>
            <a:ext cx="53250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358" name="Google Shape;358;g31c424d337c_5_123"/>
          <p:cNvSpPr txBox="1"/>
          <p:nvPr/>
        </p:nvSpPr>
        <p:spPr>
          <a:xfrm>
            <a:off x="1428903" y="5011739"/>
            <a:ext cx="6831300" cy="307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2000">
              <a:solidFill>
                <a:srgbClr val="011523"/>
              </a:solidFill>
            </a:endParaRPr>
          </a:p>
        </p:txBody>
      </p:sp>
      <p:sp>
        <p:nvSpPr>
          <p:cNvPr id="359" name="Google Shape;359;g31c424d337c_5_123"/>
          <p:cNvSpPr txBox="1"/>
          <p:nvPr/>
        </p:nvSpPr>
        <p:spPr>
          <a:xfrm>
            <a:off x="10261850" y="381940"/>
            <a:ext cx="7306200" cy="1066800"/>
          </a:xfrm>
          <a:prstGeom prst="rect">
            <a:avLst/>
          </a:prstGeom>
          <a:noFill/>
          <a:ln>
            <a:noFill/>
          </a:ln>
        </p:spPr>
        <p:txBody>
          <a:bodyPr spcFirstLastPara="1" wrap="square" lIns="0" tIns="0" rIns="0" bIns="0" anchor="t" anchorCtr="0">
            <a:noAutofit/>
          </a:bodyPr>
          <a:lstStyle/>
          <a:p>
            <a:pPr marL="0" marR="0" lvl="0" indent="0" algn="r" rtl="0">
              <a:lnSpc>
                <a:spcPct val="140010"/>
              </a:lnSpc>
              <a:spcBef>
                <a:spcPts val="0"/>
              </a:spcBef>
              <a:spcAft>
                <a:spcPts val="0"/>
              </a:spcAft>
              <a:buNone/>
            </a:pPr>
            <a:r>
              <a:rPr lang="en-US" sz="3950"/>
              <a:t>교차 검증</a:t>
            </a:r>
            <a:endParaRPr sz="3950"/>
          </a:p>
        </p:txBody>
      </p:sp>
      <p:sp>
        <p:nvSpPr>
          <p:cNvPr id="360" name="Google Shape;360;g31c424d337c_5_123"/>
          <p:cNvSpPr txBox="1"/>
          <p:nvPr/>
        </p:nvSpPr>
        <p:spPr>
          <a:xfrm>
            <a:off x="12240275" y="2987650"/>
            <a:ext cx="5325000" cy="50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pic>
        <p:nvPicPr>
          <p:cNvPr id="361" name="Google Shape;361;g31c424d337c_5_123"/>
          <p:cNvPicPr preferRelativeResize="0"/>
          <p:nvPr/>
        </p:nvPicPr>
        <p:blipFill>
          <a:blip r:embed="rId3">
            <a:alphaModFix/>
          </a:blip>
          <a:stretch>
            <a:fillRect/>
          </a:stretch>
        </p:blipFill>
        <p:spPr>
          <a:xfrm>
            <a:off x="0" y="1276000"/>
            <a:ext cx="13525874" cy="901100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365"/>
        <p:cNvGrpSpPr/>
        <p:nvPr/>
      </p:nvGrpSpPr>
      <p:grpSpPr>
        <a:xfrm>
          <a:off x="0" y="0"/>
          <a:ext cx="0" cy="0"/>
          <a:chOff x="0" y="0"/>
          <a:chExt cx="0" cy="0"/>
        </a:xfrm>
      </p:grpSpPr>
      <p:sp>
        <p:nvSpPr>
          <p:cNvPr id="366" name="Google Shape;366;g31c424d337c_5_133"/>
          <p:cNvSpPr txBox="1"/>
          <p:nvPr/>
        </p:nvSpPr>
        <p:spPr>
          <a:xfrm>
            <a:off x="774201" y="391465"/>
            <a:ext cx="7187100" cy="6156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dirty="0" err="1">
                <a:solidFill>
                  <a:srgbClr val="011523"/>
                </a:solidFill>
                <a:latin typeface="DM Serif Display"/>
                <a:ea typeface="DM Serif Display"/>
                <a:cs typeface="DM Serif Display"/>
                <a:sym typeface="DM Serif Display"/>
              </a:rPr>
              <a:t>Hyperparameter</a:t>
            </a:r>
            <a:r>
              <a:rPr lang="en-US" sz="3999" dirty="0">
                <a:solidFill>
                  <a:srgbClr val="011523"/>
                </a:solidFill>
                <a:latin typeface="DM Serif Display"/>
                <a:ea typeface="DM Serif Display"/>
                <a:cs typeface="DM Serif Display"/>
                <a:sym typeface="DM Serif Display"/>
              </a:rPr>
              <a:t> tuning</a:t>
            </a:r>
            <a:endParaRPr sz="3999" dirty="0">
              <a:solidFill>
                <a:srgbClr val="011523"/>
              </a:solidFill>
              <a:latin typeface="DM Serif Display"/>
              <a:ea typeface="DM Serif Display"/>
              <a:cs typeface="DM Serif Display"/>
              <a:sym typeface="DM Serif Display"/>
            </a:endParaRPr>
          </a:p>
        </p:txBody>
      </p:sp>
      <p:sp>
        <p:nvSpPr>
          <p:cNvPr id="367" name="Google Shape;367;g31c424d337c_5_133"/>
          <p:cNvSpPr txBox="1"/>
          <p:nvPr/>
        </p:nvSpPr>
        <p:spPr>
          <a:xfrm>
            <a:off x="1428898" y="6534175"/>
            <a:ext cx="3659100" cy="215400"/>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endParaRPr/>
          </a:p>
        </p:txBody>
      </p:sp>
      <p:sp>
        <p:nvSpPr>
          <p:cNvPr id="368" name="Google Shape;368;g31c424d337c_5_133"/>
          <p:cNvSpPr txBox="1"/>
          <p:nvPr/>
        </p:nvSpPr>
        <p:spPr>
          <a:xfrm>
            <a:off x="1428896" y="4054800"/>
            <a:ext cx="53250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369" name="Google Shape;369;g31c424d337c_5_133"/>
          <p:cNvSpPr txBox="1"/>
          <p:nvPr/>
        </p:nvSpPr>
        <p:spPr>
          <a:xfrm>
            <a:off x="1428903" y="5011739"/>
            <a:ext cx="6831300" cy="307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2000">
              <a:solidFill>
                <a:srgbClr val="011523"/>
              </a:solidFill>
            </a:endParaRPr>
          </a:p>
        </p:txBody>
      </p:sp>
      <p:sp>
        <p:nvSpPr>
          <p:cNvPr id="370" name="Google Shape;370;g31c424d337c_5_133"/>
          <p:cNvSpPr txBox="1"/>
          <p:nvPr/>
        </p:nvSpPr>
        <p:spPr>
          <a:xfrm>
            <a:off x="10261850" y="381940"/>
            <a:ext cx="7306200" cy="1066800"/>
          </a:xfrm>
          <a:prstGeom prst="rect">
            <a:avLst/>
          </a:prstGeom>
          <a:noFill/>
          <a:ln>
            <a:noFill/>
          </a:ln>
        </p:spPr>
        <p:txBody>
          <a:bodyPr spcFirstLastPara="1" wrap="square" lIns="0" tIns="0" rIns="0" bIns="0" anchor="t" anchorCtr="0">
            <a:noAutofit/>
          </a:bodyPr>
          <a:lstStyle/>
          <a:p>
            <a:pPr marL="0" marR="0" lvl="0" indent="0" algn="r" rtl="0">
              <a:lnSpc>
                <a:spcPct val="140010"/>
              </a:lnSpc>
              <a:spcBef>
                <a:spcPts val="0"/>
              </a:spcBef>
              <a:spcAft>
                <a:spcPts val="0"/>
              </a:spcAft>
              <a:buNone/>
            </a:pPr>
            <a:r>
              <a:rPr lang="en-US" sz="3950"/>
              <a:t>하이퍼 파라미터 조정</a:t>
            </a:r>
            <a:endParaRPr sz="3950"/>
          </a:p>
        </p:txBody>
      </p:sp>
      <p:sp>
        <p:nvSpPr>
          <p:cNvPr id="371" name="Google Shape;371;g31c424d337c_5_133"/>
          <p:cNvSpPr txBox="1"/>
          <p:nvPr/>
        </p:nvSpPr>
        <p:spPr>
          <a:xfrm>
            <a:off x="12240275" y="1276000"/>
            <a:ext cx="5325000" cy="678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700" b="1">
              <a:solidFill>
                <a:srgbClr val="011523"/>
              </a:solidFill>
            </a:endParaRPr>
          </a:p>
          <a:p>
            <a:pPr marL="0" lvl="0" indent="0" algn="l" rtl="0">
              <a:spcBef>
                <a:spcPts val="0"/>
              </a:spcBef>
              <a:spcAft>
                <a:spcPts val="0"/>
              </a:spcAft>
              <a:buNone/>
            </a:pPr>
            <a:endParaRPr sz="2700" b="1">
              <a:solidFill>
                <a:srgbClr val="011523"/>
              </a:solidFill>
            </a:endParaRPr>
          </a:p>
          <a:p>
            <a:pPr marL="0" lvl="0" indent="0" algn="l" rtl="0">
              <a:spcBef>
                <a:spcPts val="0"/>
              </a:spcBef>
              <a:spcAft>
                <a:spcPts val="0"/>
              </a:spcAft>
              <a:buNone/>
            </a:pPr>
            <a:endParaRPr sz="2700" b="1">
              <a:solidFill>
                <a:srgbClr val="011523"/>
              </a:solidFill>
            </a:endParaRPr>
          </a:p>
          <a:p>
            <a:pPr marL="0" lvl="0" indent="0" algn="l" rtl="0">
              <a:spcBef>
                <a:spcPts val="0"/>
              </a:spcBef>
              <a:spcAft>
                <a:spcPts val="0"/>
              </a:spcAft>
              <a:buNone/>
            </a:pPr>
            <a:endParaRPr sz="2700" b="1">
              <a:solidFill>
                <a:srgbClr val="011523"/>
              </a:solidFill>
            </a:endParaRPr>
          </a:p>
          <a:p>
            <a:pPr marL="0" lvl="0" indent="0" algn="l" rtl="0">
              <a:spcBef>
                <a:spcPts val="0"/>
              </a:spcBef>
              <a:spcAft>
                <a:spcPts val="0"/>
              </a:spcAft>
              <a:buNone/>
            </a:pPr>
            <a:endParaRPr sz="2700" b="1">
              <a:solidFill>
                <a:srgbClr val="011523"/>
              </a:solidFill>
            </a:endParaRPr>
          </a:p>
          <a:p>
            <a:pPr marL="0" lvl="0" indent="0" algn="l" rtl="0">
              <a:spcBef>
                <a:spcPts val="0"/>
              </a:spcBef>
              <a:spcAft>
                <a:spcPts val="0"/>
              </a:spcAft>
              <a:buNone/>
            </a:pPr>
            <a:r>
              <a:rPr lang="en-US" sz="2700" b="1">
                <a:solidFill>
                  <a:srgbClr val="011523"/>
                </a:solidFill>
              </a:rPr>
              <a:t>             R² </a:t>
            </a:r>
            <a:r>
              <a:rPr lang="en-US" sz="2700">
                <a:solidFill>
                  <a:srgbClr val="011523"/>
                </a:solidFill>
              </a:rPr>
              <a:t>= 0.875 </a:t>
            </a:r>
            <a:endParaRPr sz="2700">
              <a:solidFill>
                <a:srgbClr val="011523"/>
              </a:solidFill>
            </a:endParaRPr>
          </a:p>
          <a:p>
            <a:pPr marL="0" lvl="0" indent="0" algn="l" rtl="0">
              <a:spcBef>
                <a:spcPts val="0"/>
              </a:spcBef>
              <a:spcAft>
                <a:spcPts val="0"/>
              </a:spcAft>
              <a:buNone/>
            </a:pPr>
            <a:r>
              <a:rPr lang="en-US" sz="2700" b="1">
                <a:solidFill>
                  <a:srgbClr val="011523"/>
                </a:solidFill>
              </a:rPr>
              <a:t>             MAE </a:t>
            </a:r>
            <a:r>
              <a:rPr lang="en-US" sz="2700">
                <a:solidFill>
                  <a:srgbClr val="011523"/>
                </a:solidFill>
              </a:rPr>
              <a:t>= 12632.60</a:t>
            </a:r>
            <a:endParaRPr sz="2700">
              <a:solidFill>
                <a:srgbClr val="011523"/>
              </a:solidFill>
            </a:endParaRPr>
          </a:p>
          <a:p>
            <a:pPr marL="0" lvl="0" indent="0" algn="l" rtl="0">
              <a:spcBef>
                <a:spcPts val="0"/>
              </a:spcBef>
              <a:spcAft>
                <a:spcPts val="0"/>
              </a:spcAft>
              <a:buNone/>
            </a:pPr>
            <a:r>
              <a:rPr lang="en-US" sz="2700" b="1">
                <a:solidFill>
                  <a:srgbClr val="011523"/>
                </a:solidFill>
              </a:rPr>
              <a:t>             RMSE </a:t>
            </a:r>
            <a:r>
              <a:rPr lang="en-US" sz="2700">
                <a:solidFill>
                  <a:srgbClr val="011523"/>
                </a:solidFill>
              </a:rPr>
              <a:t>= 26503.194</a:t>
            </a:r>
            <a:endParaRPr sz="2700">
              <a:solidFill>
                <a:srgbClr val="011523"/>
              </a:solidFill>
            </a:endParaRPr>
          </a:p>
          <a:p>
            <a:pPr marL="0" lvl="0" indent="0" algn="l" rtl="0">
              <a:spcBef>
                <a:spcPts val="0"/>
              </a:spcBef>
              <a:spcAft>
                <a:spcPts val="0"/>
              </a:spcAft>
              <a:buNone/>
            </a:pPr>
            <a:r>
              <a:rPr lang="en-US" sz="2700" b="1">
                <a:solidFill>
                  <a:srgbClr val="011523"/>
                </a:solidFill>
              </a:rPr>
              <a:t> </a:t>
            </a:r>
            <a:endParaRPr sz="3200">
              <a:solidFill>
                <a:schemeClr val="dk1"/>
              </a:solidFill>
              <a:latin typeface="Calibri"/>
              <a:ea typeface="Calibri"/>
              <a:cs typeface="Calibri"/>
              <a:sym typeface="Calibri"/>
            </a:endParaRPr>
          </a:p>
          <a:p>
            <a:pPr marL="0" lvl="0" indent="0" algn="l" rtl="0">
              <a:spcBef>
                <a:spcPts val="0"/>
              </a:spcBef>
              <a:spcAft>
                <a:spcPts val="0"/>
              </a:spcAft>
              <a:buNone/>
            </a:pPr>
            <a:r>
              <a:rPr lang="en-US" sz="3200">
                <a:solidFill>
                  <a:schemeClr val="dk1"/>
                </a:solidFill>
                <a:latin typeface="Calibri"/>
                <a:ea typeface="Calibri"/>
                <a:cs typeface="Calibri"/>
                <a:sym typeface="Calibri"/>
              </a:rPr>
              <a:t>              </a:t>
            </a:r>
            <a:r>
              <a:rPr lang="en-US" sz="3200" b="1">
                <a:solidFill>
                  <a:schemeClr val="dk1"/>
                </a:solidFill>
                <a:latin typeface="Calibri"/>
                <a:ea typeface="Calibri"/>
                <a:cs typeface="Calibri"/>
                <a:sym typeface="Calibri"/>
              </a:rPr>
              <a:t>Error Rate</a:t>
            </a:r>
            <a:r>
              <a:rPr lang="en-US" sz="3200">
                <a:solidFill>
                  <a:schemeClr val="dk1"/>
                </a:solidFill>
                <a:latin typeface="Calibri"/>
                <a:ea typeface="Calibri"/>
                <a:cs typeface="Calibri"/>
                <a:sym typeface="Calibri"/>
              </a:rPr>
              <a:t> =  0.129</a:t>
            </a:r>
            <a:endParaRPr sz="3200">
              <a:solidFill>
                <a:schemeClr val="dk1"/>
              </a:solidFill>
              <a:latin typeface="Calibri"/>
              <a:ea typeface="Calibri"/>
              <a:cs typeface="Calibri"/>
              <a:sym typeface="Calibri"/>
            </a:endParaRPr>
          </a:p>
        </p:txBody>
      </p:sp>
      <p:pic>
        <p:nvPicPr>
          <p:cNvPr id="372" name="Google Shape;372;g31c424d337c_5_133"/>
          <p:cNvPicPr preferRelativeResize="0"/>
          <p:nvPr/>
        </p:nvPicPr>
        <p:blipFill>
          <a:blip r:embed="rId3">
            <a:alphaModFix/>
          </a:blip>
          <a:stretch>
            <a:fillRect/>
          </a:stretch>
        </p:blipFill>
        <p:spPr>
          <a:xfrm>
            <a:off x="-25525" y="1276000"/>
            <a:ext cx="12265801" cy="901100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103"/>
        <p:cNvGrpSpPr/>
        <p:nvPr/>
      </p:nvGrpSpPr>
      <p:grpSpPr>
        <a:xfrm>
          <a:off x="0" y="0"/>
          <a:ext cx="0" cy="0"/>
          <a:chOff x="0" y="0"/>
          <a:chExt cx="0" cy="0"/>
        </a:xfrm>
      </p:grpSpPr>
      <p:sp>
        <p:nvSpPr>
          <p:cNvPr id="104" name="Google Shape;104;p2"/>
          <p:cNvSpPr txBox="1"/>
          <p:nvPr/>
        </p:nvSpPr>
        <p:spPr>
          <a:xfrm>
            <a:off x="1739979" y="2846210"/>
            <a:ext cx="4307700" cy="646331"/>
          </a:xfrm>
          <a:prstGeom prst="rect">
            <a:avLst/>
          </a:prstGeom>
          <a:noFill/>
          <a:ln>
            <a:noFill/>
          </a:ln>
        </p:spPr>
        <p:txBody>
          <a:bodyPr spcFirstLastPara="1" wrap="square" lIns="0" tIns="0" rIns="0" bIns="0" anchor="ctr" anchorCtr="0">
            <a:spAutoFit/>
          </a:bodyPr>
          <a:lstStyle/>
          <a:p>
            <a:pPr marL="0" marR="0" lvl="0" indent="0" algn="l" rtl="0">
              <a:lnSpc>
                <a:spcPct val="140000"/>
              </a:lnSpc>
              <a:spcBef>
                <a:spcPts val="0"/>
              </a:spcBef>
              <a:spcAft>
                <a:spcPts val="0"/>
              </a:spcAft>
              <a:buNone/>
            </a:pPr>
            <a:r>
              <a:rPr lang="en-US" sz="3000" b="0" i="0" u="none" strike="noStrike" cap="none" dirty="0">
                <a:solidFill>
                  <a:srgbClr val="011523"/>
                </a:solidFill>
                <a:latin typeface="DM Serif Display"/>
                <a:ea typeface="DM Serif Display"/>
                <a:cs typeface="DM Serif Display"/>
                <a:sym typeface="DM Serif Display"/>
              </a:rPr>
              <a:t>1. </a:t>
            </a:r>
            <a:r>
              <a:rPr lang="en-US" sz="3000" dirty="0">
                <a:solidFill>
                  <a:srgbClr val="011523"/>
                </a:solidFill>
                <a:latin typeface="DM Serif Display"/>
                <a:ea typeface="DM Serif Display"/>
                <a:cs typeface="DM Serif Display"/>
                <a:sym typeface="DM Serif Display"/>
              </a:rPr>
              <a:t>Project Overview</a:t>
            </a:r>
            <a:endParaRPr dirty="0"/>
          </a:p>
        </p:txBody>
      </p:sp>
      <p:sp>
        <p:nvSpPr>
          <p:cNvPr id="105" name="Google Shape;105;p2"/>
          <p:cNvSpPr txBox="1"/>
          <p:nvPr/>
        </p:nvSpPr>
        <p:spPr>
          <a:xfrm>
            <a:off x="6911690" y="848752"/>
            <a:ext cx="4464621" cy="969496"/>
          </a:xfrm>
          <a:prstGeom prst="rect">
            <a:avLst/>
          </a:prstGeom>
          <a:noFill/>
          <a:ln>
            <a:noFill/>
          </a:ln>
        </p:spPr>
        <p:txBody>
          <a:bodyPr spcFirstLastPara="1" wrap="square" lIns="0" tIns="0" rIns="0" bIns="0" anchor="ctr" anchorCtr="0">
            <a:spAutoFit/>
          </a:bodyPr>
          <a:lstStyle/>
          <a:p>
            <a:pPr marL="0" marR="0" lvl="0" indent="0" algn="ctr" rtl="0">
              <a:lnSpc>
                <a:spcPct val="139977"/>
              </a:lnSpc>
              <a:spcBef>
                <a:spcPts val="0"/>
              </a:spcBef>
              <a:spcAft>
                <a:spcPts val="0"/>
              </a:spcAft>
              <a:buNone/>
            </a:pPr>
            <a:r>
              <a:rPr lang="en-US" sz="4500" b="0" i="0" u="none" strike="noStrike" cap="none">
                <a:solidFill>
                  <a:srgbClr val="011523"/>
                </a:solidFill>
                <a:latin typeface="DM Serif Display"/>
                <a:ea typeface="DM Serif Display"/>
                <a:cs typeface="DM Serif Display"/>
                <a:sym typeface="DM Serif Display"/>
              </a:rPr>
              <a:t>Table of Contents</a:t>
            </a:r>
            <a:endParaRPr/>
          </a:p>
        </p:txBody>
      </p:sp>
      <p:sp>
        <p:nvSpPr>
          <p:cNvPr id="106" name="Google Shape;106;p2"/>
          <p:cNvSpPr txBox="1"/>
          <p:nvPr/>
        </p:nvSpPr>
        <p:spPr>
          <a:xfrm>
            <a:off x="1739974" y="3926345"/>
            <a:ext cx="6239400" cy="646331"/>
          </a:xfrm>
          <a:prstGeom prst="rect">
            <a:avLst/>
          </a:prstGeom>
          <a:noFill/>
          <a:ln>
            <a:noFill/>
          </a:ln>
        </p:spPr>
        <p:txBody>
          <a:bodyPr spcFirstLastPara="1" wrap="square" lIns="0" tIns="0" rIns="0" bIns="0" anchor="ctr" anchorCtr="0">
            <a:spAutoFit/>
          </a:bodyPr>
          <a:lstStyle/>
          <a:p>
            <a:pPr marL="0" marR="0" lvl="0" indent="0" algn="l" rtl="0">
              <a:lnSpc>
                <a:spcPct val="140000"/>
              </a:lnSpc>
              <a:spcBef>
                <a:spcPts val="0"/>
              </a:spcBef>
              <a:spcAft>
                <a:spcPts val="0"/>
              </a:spcAft>
              <a:buNone/>
            </a:pPr>
            <a:r>
              <a:rPr lang="en-US" sz="3000" b="0" i="0" u="none" strike="noStrike" cap="none">
                <a:solidFill>
                  <a:srgbClr val="011523"/>
                </a:solidFill>
                <a:latin typeface="DM Serif Display"/>
                <a:ea typeface="DM Serif Display"/>
                <a:cs typeface="DM Serif Display"/>
                <a:sym typeface="DM Serif Display"/>
              </a:rPr>
              <a:t>2. </a:t>
            </a:r>
            <a:r>
              <a:rPr lang="en-US" sz="3000">
                <a:solidFill>
                  <a:srgbClr val="011523"/>
                </a:solidFill>
                <a:latin typeface="DM Serif Display"/>
                <a:ea typeface="DM Serif Display"/>
                <a:cs typeface="DM Serif Display"/>
                <a:sym typeface="DM Serif Display"/>
              </a:rPr>
              <a:t>Team Composition and Roles</a:t>
            </a:r>
            <a:endParaRPr/>
          </a:p>
        </p:txBody>
      </p:sp>
      <p:sp>
        <p:nvSpPr>
          <p:cNvPr id="107" name="Google Shape;107;p2"/>
          <p:cNvSpPr txBox="1"/>
          <p:nvPr/>
        </p:nvSpPr>
        <p:spPr>
          <a:xfrm>
            <a:off x="1740002" y="5006480"/>
            <a:ext cx="8234400" cy="646331"/>
          </a:xfrm>
          <a:prstGeom prst="rect">
            <a:avLst/>
          </a:prstGeom>
          <a:noFill/>
          <a:ln>
            <a:noFill/>
          </a:ln>
        </p:spPr>
        <p:txBody>
          <a:bodyPr spcFirstLastPara="1" wrap="square" lIns="0" tIns="0" rIns="0" bIns="0" anchor="ctr" anchorCtr="0">
            <a:spAutoFit/>
          </a:bodyPr>
          <a:lstStyle/>
          <a:p>
            <a:pPr marL="0" marR="0" lvl="0" indent="0" algn="l" rtl="0">
              <a:lnSpc>
                <a:spcPct val="140000"/>
              </a:lnSpc>
              <a:spcBef>
                <a:spcPts val="0"/>
              </a:spcBef>
              <a:spcAft>
                <a:spcPts val="0"/>
              </a:spcAft>
              <a:buNone/>
            </a:pPr>
            <a:r>
              <a:rPr lang="en-US" sz="3000" b="0" i="0" u="none" strike="noStrike" cap="none">
                <a:solidFill>
                  <a:srgbClr val="011523"/>
                </a:solidFill>
                <a:latin typeface="DM Serif Display"/>
                <a:ea typeface="DM Serif Display"/>
                <a:cs typeface="DM Serif Display"/>
                <a:sym typeface="DM Serif Display"/>
              </a:rPr>
              <a:t>3. </a:t>
            </a:r>
            <a:r>
              <a:rPr lang="en-US" sz="3000">
                <a:solidFill>
                  <a:srgbClr val="011523"/>
                </a:solidFill>
                <a:latin typeface="DM Serif Display"/>
                <a:ea typeface="DM Serif Display"/>
                <a:cs typeface="DM Serif Display"/>
                <a:sym typeface="DM Serif Display"/>
              </a:rPr>
              <a:t>Project Execution Process and Methodology</a:t>
            </a:r>
            <a:endParaRPr/>
          </a:p>
        </p:txBody>
      </p:sp>
      <p:sp>
        <p:nvSpPr>
          <p:cNvPr id="108" name="Google Shape;108;p2"/>
          <p:cNvSpPr txBox="1"/>
          <p:nvPr/>
        </p:nvSpPr>
        <p:spPr>
          <a:xfrm>
            <a:off x="1739975" y="6086615"/>
            <a:ext cx="4307700" cy="646331"/>
          </a:xfrm>
          <a:prstGeom prst="rect">
            <a:avLst/>
          </a:prstGeom>
          <a:noFill/>
          <a:ln>
            <a:noFill/>
          </a:ln>
        </p:spPr>
        <p:txBody>
          <a:bodyPr spcFirstLastPara="1" wrap="square" lIns="0" tIns="0" rIns="0" bIns="0" anchor="ctr" anchorCtr="0">
            <a:spAutoFit/>
          </a:bodyPr>
          <a:lstStyle/>
          <a:p>
            <a:pPr marL="0" marR="0" lvl="0" indent="0" algn="l" rtl="0">
              <a:lnSpc>
                <a:spcPct val="140000"/>
              </a:lnSpc>
              <a:spcBef>
                <a:spcPts val="0"/>
              </a:spcBef>
              <a:spcAft>
                <a:spcPts val="0"/>
              </a:spcAft>
              <a:buNone/>
            </a:pPr>
            <a:r>
              <a:rPr lang="en-US" sz="3000" b="0" i="0" u="none" strike="noStrike" cap="none">
                <a:solidFill>
                  <a:srgbClr val="011523"/>
                </a:solidFill>
                <a:latin typeface="DM Serif Display"/>
                <a:ea typeface="DM Serif Display"/>
                <a:cs typeface="DM Serif Display"/>
                <a:sym typeface="DM Serif Display"/>
              </a:rPr>
              <a:t>4. </a:t>
            </a:r>
            <a:r>
              <a:rPr lang="en-US" sz="3000">
                <a:solidFill>
                  <a:srgbClr val="011523"/>
                </a:solidFill>
                <a:latin typeface="DM Serif Display"/>
                <a:ea typeface="DM Serif Display"/>
                <a:cs typeface="DM Serif Display"/>
                <a:sym typeface="DM Serif Display"/>
              </a:rPr>
              <a:t>Data Preprocessing</a:t>
            </a:r>
            <a:endParaRPr/>
          </a:p>
        </p:txBody>
      </p:sp>
      <p:sp>
        <p:nvSpPr>
          <p:cNvPr id="109" name="Google Shape;109;p2"/>
          <p:cNvSpPr txBox="1"/>
          <p:nvPr/>
        </p:nvSpPr>
        <p:spPr>
          <a:xfrm>
            <a:off x="1739974" y="7166750"/>
            <a:ext cx="6383100" cy="646331"/>
          </a:xfrm>
          <a:prstGeom prst="rect">
            <a:avLst/>
          </a:prstGeom>
          <a:noFill/>
          <a:ln>
            <a:noFill/>
          </a:ln>
        </p:spPr>
        <p:txBody>
          <a:bodyPr spcFirstLastPara="1" wrap="square" lIns="0" tIns="0" rIns="0" bIns="0" anchor="ctr" anchorCtr="0">
            <a:spAutoFit/>
          </a:bodyPr>
          <a:lstStyle/>
          <a:p>
            <a:pPr marL="0" marR="0" lvl="0" indent="0" algn="l" rtl="0">
              <a:lnSpc>
                <a:spcPct val="140000"/>
              </a:lnSpc>
              <a:spcBef>
                <a:spcPts val="0"/>
              </a:spcBef>
              <a:spcAft>
                <a:spcPts val="0"/>
              </a:spcAft>
              <a:buNone/>
            </a:pPr>
            <a:r>
              <a:rPr lang="en-US" sz="3000" b="0" i="0" u="none" strike="noStrike" cap="none">
                <a:solidFill>
                  <a:srgbClr val="011523"/>
                </a:solidFill>
                <a:latin typeface="DM Serif Display"/>
                <a:ea typeface="DM Serif Display"/>
                <a:cs typeface="DM Serif Display"/>
                <a:sym typeface="DM Serif Display"/>
              </a:rPr>
              <a:t>5. </a:t>
            </a:r>
            <a:r>
              <a:rPr lang="en-US" sz="3000">
                <a:solidFill>
                  <a:srgbClr val="011523"/>
                </a:solidFill>
                <a:latin typeface="DM Serif Display"/>
                <a:ea typeface="DM Serif Display"/>
                <a:cs typeface="DM Serif Display"/>
                <a:sym typeface="DM Serif Display"/>
              </a:rPr>
              <a:t>Project Outcomes - Modeling</a:t>
            </a:r>
            <a:endParaRPr/>
          </a:p>
        </p:txBody>
      </p:sp>
      <p:sp>
        <p:nvSpPr>
          <p:cNvPr id="110" name="Google Shape;110;p2"/>
          <p:cNvSpPr txBox="1"/>
          <p:nvPr/>
        </p:nvSpPr>
        <p:spPr>
          <a:xfrm>
            <a:off x="1739975" y="8246885"/>
            <a:ext cx="5412300" cy="646331"/>
          </a:xfrm>
          <a:prstGeom prst="rect">
            <a:avLst/>
          </a:prstGeom>
          <a:noFill/>
          <a:ln>
            <a:noFill/>
          </a:ln>
        </p:spPr>
        <p:txBody>
          <a:bodyPr spcFirstLastPara="1" wrap="square" lIns="0" tIns="0" rIns="0" bIns="0" anchor="ctr" anchorCtr="0">
            <a:spAutoFit/>
          </a:bodyPr>
          <a:lstStyle/>
          <a:p>
            <a:pPr marL="0" marR="0" lvl="0" indent="0" algn="l" rtl="0">
              <a:lnSpc>
                <a:spcPct val="140000"/>
              </a:lnSpc>
              <a:spcBef>
                <a:spcPts val="0"/>
              </a:spcBef>
              <a:spcAft>
                <a:spcPts val="0"/>
              </a:spcAft>
              <a:buNone/>
            </a:pPr>
            <a:r>
              <a:rPr lang="en-US" sz="3000" dirty="0">
                <a:solidFill>
                  <a:srgbClr val="011523"/>
                </a:solidFill>
                <a:latin typeface="DM Serif Display"/>
                <a:ea typeface="DM Serif Display"/>
                <a:cs typeface="DM Serif Display"/>
                <a:sym typeface="DM Serif Display"/>
              </a:rPr>
              <a:t>6</a:t>
            </a:r>
            <a:r>
              <a:rPr lang="en-US" sz="3000" b="0" i="0" u="none" strike="noStrike" cap="none" dirty="0">
                <a:solidFill>
                  <a:srgbClr val="011523"/>
                </a:solidFill>
                <a:latin typeface="DM Serif Display"/>
                <a:ea typeface="DM Serif Display"/>
                <a:cs typeface="DM Serif Display"/>
                <a:sym typeface="DM Serif Display"/>
              </a:rPr>
              <a:t>. </a:t>
            </a:r>
            <a:r>
              <a:rPr lang="en-US" sz="3000" dirty="0">
                <a:solidFill>
                  <a:srgbClr val="011523"/>
                </a:solidFill>
                <a:latin typeface="DM Serif Display"/>
                <a:ea typeface="DM Serif Display"/>
                <a:cs typeface="DM Serif Display"/>
                <a:sym typeface="DM Serif Display"/>
              </a:rPr>
              <a:t>Self-Evaluation and Insights</a:t>
            </a:r>
            <a:endParaRPr dirty="0"/>
          </a:p>
        </p:txBody>
      </p:sp>
      <p:sp>
        <p:nvSpPr>
          <p:cNvPr id="111" name="Google Shape;111;p2"/>
          <p:cNvSpPr txBox="1"/>
          <p:nvPr/>
        </p:nvSpPr>
        <p:spPr>
          <a:xfrm>
            <a:off x="13299050" y="2846210"/>
            <a:ext cx="3736800" cy="646331"/>
          </a:xfrm>
          <a:prstGeom prst="rect">
            <a:avLst/>
          </a:prstGeom>
          <a:noFill/>
          <a:ln>
            <a:noFill/>
          </a:ln>
        </p:spPr>
        <p:txBody>
          <a:bodyPr spcFirstLastPara="1" wrap="square" lIns="0" tIns="0" rIns="0" bIns="0" anchor="ctr" anchorCtr="0">
            <a:spAutoFit/>
          </a:bodyPr>
          <a:lstStyle/>
          <a:p>
            <a:pPr marL="0" marR="0" lvl="0" indent="0" algn="r" rtl="0">
              <a:lnSpc>
                <a:spcPct val="140000"/>
              </a:lnSpc>
              <a:spcBef>
                <a:spcPts val="0"/>
              </a:spcBef>
              <a:spcAft>
                <a:spcPts val="0"/>
              </a:spcAft>
              <a:buNone/>
            </a:pPr>
            <a:r>
              <a:rPr lang="en-US" sz="3000" dirty="0" err="1">
                <a:solidFill>
                  <a:srgbClr val="011523"/>
                </a:solidFill>
              </a:rPr>
              <a:t>프로젝트</a:t>
            </a:r>
            <a:r>
              <a:rPr lang="en-US" sz="3000" dirty="0">
                <a:solidFill>
                  <a:srgbClr val="011523"/>
                </a:solidFill>
              </a:rPr>
              <a:t> </a:t>
            </a:r>
            <a:r>
              <a:rPr lang="en-US" sz="3000" dirty="0" err="1">
                <a:solidFill>
                  <a:srgbClr val="011523"/>
                </a:solidFill>
              </a:rPr>
              <a:t>개요</a:t>
            </a:r>
            <a:endParaRPr dirty="0"/>
          </a:p>
        </p:txBody>
      </p:sp>
      <p:sp>
        <p:nvSpPr>
          <p:cNvPr id="112" name="Google Shape;112;p2"/>
          <p:cNvSpPr txBox="1"/>
          <p:nvPr/>
        </p:nvSpPr>
        <p:spPr>
          <a:xfrm>
            <a:off x="14304501" y="3926345"/>
            <a:ext cx="2731500" cy="646331"/>
          </a:xfrm>
          <a:prstGeom prst="rect">
            <a:avLst/>
          </a:prstGeom>
          <a:noFill/>
          <a:ln>
            <a:noFill/>
          </a:ln>
        </p:spPr>
        <p:txBody>
          <a:bodyPr spcFirstLastPara="1" wrap="square" lIns="0" tIns="0" rIns="0" bIns="0" anchor="ctr" anchorCtr="0">
            <a:spAutoFit/>
          </a:bodyPr>
          <a:lstStyle/>
          <a:p>
            <a:pPr marL="0" marR="0" lvl="0" indent="0" algn="r" rtl="0">
              <a:lnSpc>
                <a:spcPct val="140000"/>
              </a:lnSpc>
              <a:spcBef>
                <a:spcPts val="0"/>
              </a:spcBef>
              <a:spcAft>
                <a:spcPts val="0"/>
              </a:spcAft>
              <a:buNone/>
            </a:pPr>
            <a:r>
              <a:rPr lang="en-US" sz="3000">
                <a:solidFill>
                  <a:srgbClr val="011523"/>
                </a:solidFill>
              </a:rPr>
              <a:t>팀 구성 및 역할</a:t>
            </a:r>
            <a:endParaRPr/>
          </a:p>
        </p:txBody>
      </p:sp>
      <p:sp>
        <p:nvSpPr>
          <p:cNvPr id="113" name="Google Shape;113;p2"/>
          <p:cNvSpPr txBox="1"/>
          <p:nvPr/>
        </p:nvSpPr>
        <p:spPr>
          <a:xfrm>
            <a:off x="12454374" y="5006480"/>
            <a:ext cx="4581600" cy="646331"/>
          </a:xfrm>
          <a:prstGeom prst="rect">
            <a:avLst/>
          </a:prstGeom>
          <a:noFill/>
          <a:ln>
            <a:noFill/>
          </a:ln>
        </p:spPr>
        <p:txBody>
          <a:bodyPr spcFirstLastPara="1" wrap="square" lIns="0" tIns="0" rIns="0" bIns="0" anchor="ctr" anchorCtr="0">
            <a:spAutoFit/>
          </a:bodyPr>
          <a:lstStyle/>
          <a:p>
            <a:pPr marL="0" marR="0" lvl="0" indent="0" algn="r" rtl="0">
              <a:lnSpc>
                <a:spcPct val="140000"/>
              </a:lnSpc>
              <a:spcBef>
                <a:spcPts val="0"/>
              </a:spcBef>
              <a:spcAft>
                <a:spcPts val="0"/>
              </a:spcAft>
              <a:buNone/>
            </a:pPr>
            <a:r>
              <a:rPr lang="en-US" sz="3000">
                <a:solidFill>
                  <a:srgbClr val="011523"/>
                </a:solidFill>
              </a:rPr>
              <a:t>수행 절차 및 방법</a:t>
            </a:r>
            <a:endParaRPr/>
          </a:p>
        </p:txBody>
      </p:sp>
      <p:sp>
        <p:nvSpPr>
          <p:cNvPr id="114" name="Google Shape;114;p2"/>
          <p:cNvSpPr txBox="1"/>
          <p:nvPr/>
        </p:nvSpPr>
        <p:spPr>
          <a:xfrm>
            <a:off x="13460800" y="6086615"/>
            <a:ext cx="3575100" cy="646331"/>
          </a:xfrm>
          <a:prstGeom prst="rect">
            <a:avLst/>
          </a:prstGeom>
          <a:noFill/>
          <a:ln>
            <a:noFill/>
          </a:ln>
        </p:spPr>
        <p:txBody>
          <a:bodyPr spcFirstLastPara="1" wrap="square" lIns="0" tIns="0" rIns="0" bIns="0" anchor="ctr" anchorCtr="0">
            <a:spAutoFit/>
          </a:bodyPr>
          <a:lstStyle/>
          <a:p>
            <a:pPr marL="0" marR="0" lvl="0" indent="0" algn="r" rtl="0">
              <a:lnSpc>
                <a:spcPct val="140000"/>
              </a:lnSpc>
              <a:spcBef>
                <a:spcPts val="0"/>
              </a:spcBef>
              <a:spcAft>
                <a:spcPts val="0"/>
              </a:spcAft>
              <a:buNone/>
            </a:pPr>
            <a:r>
              <a:rPr lang="en-US" sz="3000">
                <a:solidFill>
                  <a:srgbClr val="011523"/>
                </a:solidFill>
              </a:rPr>
              <a:t>데이터 전처리</a:t>
            </a:r>
            <a:endParaRPr/>
          </a:p>
        </p:txBody>
      </p:sp>
      <p:sp>
        <p:nvSpPr>
          <p:cNvPr id="115" name="Google Shape;115;p2"/>
          <p:cNvSpPr txBox="1"/>
          <p:nvPr/>
        </p:nvSpPr>
        <p:spPr>
          <a:xfrm>
            <a:off x="13748225" y="7166750"/>
            <a:ext cx="3287700" cy="646331"/>
          </a:xfrm>
          <a:prstGeom prst="rect">
            <a:avLst/>
          </a:prstGeom>
          <a:noFill/>
          <a:ln>
            <a:noFill/>
          </a:ln>
        </p:spPr>
        <p:txBody>
          <a:bodyPr spcFirstLastPara="1" wrap="square" lIns="0" tIns="0" rIns="0" bIns="0" anchor="ctr" anchorCtr="0">
            <a:spAutoFit/>
          </a:bodyPr>
          <a:lstStyle/>
          <a:p>
            <a:pPr marL="0" marR="0" lvl="0" indent="0" algn="r" rtl="0">
              <a:lnSpc>
                <a:spcPct val="140000"/>
              </a:lnSpc>
              <a:spcBef>
                <a:spcPts val="0"/>
              </a:spcBef>
              <a:spcAft>
                <a:spcPts val="0"/>
              </a:spcAft>
              <a:buNone/>
            </a:pPr>
            <a:r>
              <a:rPr lang="en-US" sz="3000">
                <a:solidFill>
                  <a:srgbClr val="011523"/>
                </a:solidFill>
              </a:rPr>
              <a:t>수행결과 - 모델링</a:t>
            </a:r>
            <a:endParaRPr/>
          </a:p>
        </p:txBody>
      </p:sp>
      <p:sp>
        <p:nvSpPr>
          <p:cNvPr id="116" name="Google Shape;116;p2"/>
          <p:cNvSpPr txBox="1"/>
          <p:nvPr/>
        </p:nvSpPr>
        <p:spPr>
          <a:xfrm>
            <a:off x="12571299" y="8246885"/>
            <a:ext cx="4464600" cy="646331"/>
          </a:xfrm>
          <a:prstGeom prst="rect">
            <a:avLst/>
          </a:prstGeom>
          <a:noFill/>
          <a:ln>
            <a:noFill/>
          </a:ln>
        </p:spPr>
        <p:txBody>
          <a:bodyPr spcFirstLastPara="1" wrap="square" lIns="0" tIns="0" rIns="0" bIns="0" anchor="ctr" anchorCtr="0">
            <a:spAutoFit/>
          </a:bodyPr>
          <a:lstStyle/>
          <a:p>
            <a:pPr marL="0" marR="0" lvl="0" indent="0" algn="r" rtl="0">
              <a:lnSpc>
                <a:spcPct val="140000"/>
              </a:lnSpc>
              <a:spcBef>
                <a:spcPts val="0"/>
              </a:spcBef>
              <a:spcAft>
                <a:spcPts val="0"/>
              </a:spcAft>
              <a:buNone/>
            </a:pPr>
            <a:r>
              <a:rPr lang="en-US" sz="3000">
                <a:solidFill>
                  <a:srgbClr val="011523"/>
                </a:solidFill>
              </a:rPr>
              <a:t>자체 평가 의견</a:t>
            </a:r>
            <a:endParaRPr/>
          </a:p>
        </p:txBody>
      </p:sp>
      <p:cxnSp>
        <p:nvCxnSpPr>
          <p:cNvPr id="117" name="Google Shape;117;p2"/>
          <p:cNvCxnSpPr/>
          <p:nvPr/>
        </p:nvCxnSpPr>
        <p:spPr>
          <a:xfrm>
            <a:off x="5175850" y="3169375"/>
            <a:ext cx="9129600" cy="0"/>
          </a:xfrm>
          <a:prstGeom prst="straightConnector1">
            <a:avLst/>
          </a:prstGeom>
          <a:noFill/>
          <a:ln w="9525" cap="flat" cmpd="sng">
            <a:solidFill>
              <a:srgbClr val="011523"/>
            </a:solidFill>
            <a:prstDash val="solid"/>
            <a:round/>
            <a:headEnd type="none" w="sm" len="sm"/>
            <a:tailEnd type="none" w="sm" len="sm"/>
          </a:ln>
        </p:spPr>
      </p:cxnSp>
      <p:cxnSp>
        <p:nvCxnSpPr>
          <p:cNvPr id="118" name="Google Shape;118;p2"/>
          <p:cNvCxnSpPr/>
          <p:nvPr/>
        </p:nvCxnSpPr>
        <p:spPr>
          <a:xfrm>
            <a:off x="7314475" y="4244825"/>
            <a:ext cx="6990026" cy="0"/>
          </a:xfrm>
          <a:prstGeom prst="straightConnector1">
            <a:avLst/>
          </a:prstGeom>
          <a:noFill/>
          <a:ln w="9525" cap="flat" cmpd="sng">
            <a:solidFill>
              <a:srgbClr val="011523"/>
            </a:solidFill>
            <a:prstDash val="solid"/>
            <a:round/>
            <a:headEnd type="none" w="sm" len="sm"/>
            <a:tailEnd type="none" w="sm" len="sm"/>
          </a:ln>
        </p:spPr>
      </p:cxnSp>
      <p:cxnSp>
        <p:nvCxnSpPr>
          <p:cNvPr id="119" name="Google Shape;119;p2"/>
          <p:cNvCxnSpPr/>
          <p:nvPr/>
        </p:nvCxnSpPr>
        <p:spPr>
          <a:xfrm>
            <a:off x="9699726" y="5320275"/>
            <a:ext cx="4048500" cy="0"/>
          </a:xfrm>
          <a:prstGeom prst="straightConnector1">
            <a:avLst/>
          </a:prstGeom>
          <a:noFill/>
          <a:ln w="9525" cap="flat" cmpd="sng">
            <a:solidFill>
              <a:srgbClr val="011523"/>
            </a:solidFill>
            <a:prstDash val="solid"/>
            <a:round/>
            <a:headEnd type="none" w="sm" len="sm"/>
            <a:tailEnd type="none" w="sm" len="sm"/>
          </a:ln>
        </p:spPr>
      </p:cxnSp>
      <p:cxnSp>
        <p:nvCxnSpPr>
          <p:cNvPr id="120" name="Google Shape;120;p2"/>
          <p:cNvCxnSpPr/>
          <p:nvPr/>
        </p:nvCxnSpPr>
        <p:spPr>
          <a:xfrm>
            <a:off x="5643125" y="6395725"/>
            <a:ext cx="8770200" cy="0"/>
          </a:xfrm>
          <a:prstGeom prst="straightConnector1">
            <a:avLst/>
          </a:prstGeom>
          <a:noFill/>
          <a:ln w="9525" cap="flat" cmpd="sng">
            <a:solidFill>
              <a:srgbClr val="011523"/>
            </a:solidFill>
            <a:prstDash val="solid"/>
            <a:round/>
            <a:headEnd type="none" w="sm" len="sm"/>
            <a:tailEnd type="none" w="sm" len="sm"/>
          </a:ln>
        </p:spPr>
      </p:cxnSp>
      <p:cxnSp>
        <p:nvCxnSpPr>
          <p:cNvPr id="121" name="Google Shape;121;p2"/>
          <p:cNvCxnSpPr>
            <a:endCxn id="115" idx="1"/>
          </p:cNvCxnSpPr>
          <p:nvPr/>
        </p:nvCxnSpPr>
        <p:spPr>
          <a:xfrm flipV="1">
            <a:off x="7198025" y="7489916"/>
            <a:ext cx="6550200" cy="4683"/>
          </a:xfrm>
          <a:prstGeom prst="straightConnector1">
            <a:avLst/>
          </a:prstGeom>
          <a:noFill/>
          <a:ln w="9525" cap="flat" cmpd="sng">
            <a:solidFill>
              <a:srgbClr val="011523"/>
            </a:solidFill>
            <a:prstDash val="solid"/>
            <a:round/>
            <a:headEnd type="none" w="sm" len="sm"/>
            <a:tailEnd type="none" w="sm" len="sm"/>
          </a:ln>
        </p:spPr>
      </p:cxnSp>
      <p:cxnSp>
        <p:nvCxnSpPr>
          <p:cNvPr id="122" name="Google Shape;122;p2"/>
          <p:cNvCxnSpPr/>
          <p:nvPr/>
        </p:nvCxnSpPr>
        <p:spPr>
          <a:xfrm>
            <a:off x="6945700" y="8570050"/>
            <a:ext cx="7359900" cy="0"/>
          </a:xfrm>
          <a:prstGeom prst="straightConnector1">
            <a:avLst/>
          </a:prstGeom>
          <a:noFill/>
          <a:ln w="9525" cap="flat" cmpd="sng">
            <a:solidFill>
              <a:srgbClr val="011523"/>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376"/>
        <p:cNvGrpSpPr/>
        <p:nvPr/>
      </p:nvGrpSpPr>
      <p:grpSpPr>
        <a:xfrm>
          <a:off x="0" y="0"/>
          <a:ext cx="0" cy="0"/>
          <a:chOff x="0" y="0"/>
          <a:chExt cx="0" cy="0"/>
        </a:xfrm>
      </p:grpSpPr>
      <p:sp>
        <p:nvSpPr>
          <p:cNvPr id="377" name="Google Shape;377;g31c424d337c_5_217"/>
          <p:cNvSpPr txBox="1"/>
          <p:nvPr/>
        </p:nvSpPr>
        <p:spPr>
          <a:xfrm>
            <a:off x="774200" y="660400"/>
            <a:ext cx="7765800" cy="919500"/>
          </a:xfrm>
          <a:prstGeom prst="rect">
            <a:avLst/>
          </a:prstGeom>
          <a:noFill/>
          <a:ln>
            <a:noFill/>
          </a:ln>
        </p:spPr>
        <p:txBody>
          <a:bodyPr spcFirstLastPara="1" wrap="square" lIns="0" tIns="0" rIns="0" bIns="0" anchor="t" anchorCtr="0">
            <a:noAutofit/>
          </a:bodyPr>
          <a:lstStyle/>
          <a:p>
            <a:pPr marL="0" marR="0" lvl="0" indent="0" algn="l" rtl="0">
              <a:lnSpc>
                <a:spcPct val="140010"/>
              </a:lnSpc>
              <a:spcBef>
                <a:spcPts val="0"/>
              </a:spcBef>
              <a:spcAft>
                <a:spcPts val="0"/>
              </a:spcAft>
              <a:buNone/>
            </a:pPr>
            <a:r>
              <a:rPr lang="en-US" sz="3900"/>
              <a:t>Unsampled Data</a:t>
            </a:r>
            <a:endParaRPr sz="3900"/>
          </a:p>
        </p:txBody>
      </p:sp>
      <p:sp>
        <p:nvSpPr>
          <p:cNvPr id="378" name="Google Shape;378;g31c424d337c_5_217"/>
          <p:cNvSpPr txBox="1"/>
          <p:nvPr/>
        </p:nvSpPr>
        <p:spPr>
          <a:xfrm>
            <a:off x="1108375" y="2331025"/>
            <a:ext cx="2748000" cy="10299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endParaRPr sz="3200" b="1"/>
          </a:p>
        </p:txBody>
      </p:sp>
      <p:sp>
        <p:nvSpPr>
          <p:cNvPr id="379" name="Google Shape;379;g31c424d337c_5_217"/>
          <p:cNvSpPr txBox="1"/>
          <p:nvPr/>
        </p:nvSpPr>
        <p:spPr>
          <a:xfrm>
            <a:off x="1108375" y="5573300"/>
            <a:ext cx="4541100" cy="4155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3200" b="1"/>
              <a:t>랜덤 포레스트</a:t>
            </a:r>
            <a:r>
              <a:rPr lang="en-US" sz="3200"/>
              <a:t> </a:t>
            </a:r>
            <a:endParaRPr sz="3200"/>
          </a:p>
        </p:txBody>
      </p:sp>
      <p:sp>
        <p:nvSpPr>
          <p:cNvPr id="380" name="Google Shape;380;g31c424d337c_5_217"/>
          <p:cNvSpPr txBox="1"/>
          <p:nvPr/>
        </p:nvSpPr>
        <p:spPr>
          <a:xfrm>
            <a:off x="9734900" y="2331025"/>
            <a:ext cx="7198500" cy="1290900"/>
          </a:xfrm>
          <a:prstGeom prst="rect">
            <a:avLst/>
          </a:prstGeom>
          <a:noFill/>
          <a:ln>
            <a:noFill/>
          </a:ln>
        </p:spPr>
        <p:txBody>
          <a:bodyPr spcFirstLastPara="1" wrap="square" lIns="0" tIns="0" rIns="0" bIns="0" anchor="t" anchorCtr="0">
            <a:noAutofit/>
          </a:bodyPr>
          <a:lstStyle/>
          <a:p>
            <a:pPr marL="0" lvl="0" indent="0" algn="l" rtl="0">
              <a:lnSpc>
                <a:spcPct val="140000"/>
              </a:lnSpc>
              <a:spcBef>
                <a:spcPts val="0"/>
              </a:spcBef>
              <a:spcAft>
                <a:spcPts val="0"/>
              </a:spcAft>
              <a:buNone/>
            </a:pPr>
            <a:r>
              <a:rPr lang="en-US" sz="2700">
                <a:solidFill>
                  <a:srgbClr val="011523"/>
                </a:solidFill>
              </a:rPr>
              <a:t>0.891</a:t>
            </a:r>
            <a:endParaRPr sz="2700">
              <a:solidFill>
                <a:srgbClr val="011523"/>
              </a:solidFill>
            </a:endParaRPr>
          </a:p>
        </p:txBody>
      </p:sp>
      <p:sp>
        <p:nvSpPr>
          <p:cNvPr id="381" name="Google Shape;381;g31c424d337c_5_217"/>
          <p:cNvSpPr txBox="1"/>
          <p:nvPr/>
        </p:nvSpPr>
        <p:spPr>
          <a:xfrm>
            <a:off x="9734900" y="4211900"/>
            <a:ext cx="7198500" cy="16008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700"/>
              <a:t>12170.569</a:t>
            </a:r>
            <a:endParaRPr sz="2700"/>
          </a:p>
        </p:txBody>
      </p:sp>
      <p:sp>
        <p:nvSpPr>
          <p:cNvPr id="382" name="Google Shape;382;g31c424d337c_5_217"/>
          <p:cNvSpPr txBox="1"/>
          <p:nvPr/>
        </p:nvSpPr>
        <p:spPr>
          <a:xfrm>
            <a:off x="6259025" y="2331013"/>
            <a:ext cx="2280900" cy="415500"/>
          </a:xfrm>
          <a:prstGeom prst="rect">
            <a:avLst/>
          </a:prstGeom>
          <a:noFill/>
          <a:ln>
            <a:noFill/>
          </a:ln>
        </p:spPr>
        <p:txBody>
          <a:bodyPr spcFirstLastPara="1" wrap="square" lIns="0" tIns="0" rIns="0" bIns="0" anchor="t" anchorCtr="0">
            <a:spAutoFit/>
          </a:bodyPr>
          <a:lstStyle/>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R²</a:t>
            </a:r>
            <a:endParaRPr sz="2700" b="1"/>
          </a:p>
        </p:txBody>
      </p:sp>
      <p:sp>
        <p:nvSpPr>
          <p:cNvPr id="383" name="Google Shape;383;g31c424d337c_5_217"/>
          <p:cNvSpPr txBox="1"/>
          <p:nvPr/>
        </p:nvSpPr>
        <p:spPr>
          <a:xfrm>
            <a:off x="6259025" y="4211900"/>
            <a:ext cx="2748000" cy="1245600"/>
          </a:xfrm>
          <a:prstGeom prst="rect">
            <a:avLst/>
          </a:prstGeom>
          <a:noFill/>
          <a:ln>
            <a:noFill/>
          </a:ln>
        </p:spPr>
        <p:txBody>
          <a:bodyPr spcFirstLastPara="1" wrap="square" lIns="0" tIns="0" rIns="0" bIns="0" anchor="t" anchorCtr="0">
            <a:noAutofit/>
          </a:bodyPr>
          <a:lstStyle/>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MAE</a:t>
            </a:r>
            <a:endParaRPr sz="2700" b="1">
              <a:solidFill>
                <a:srgbClr val="011523"/>
              </a:solidFill>
            </a:endParaRPr>
          </a:p>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평균 절대 오차</a:t>
            </a:r>
            <a:endParaRPr sz="2700" b="1">
              <a:solidFill>
                <a:srgbClr val="011523"/>
              </a:solidFill>
            </a:endParaRPr>
          </a:p>
        </p:txBody>
      </p:sp>
      <p:sp>
        <p:nvSpPr>
          <p:cNvPr id="384" name="Google Shape;384;g31c424d337c_5_217"/>
          <p:cNvSpPr txBox="1"/>
          <p:nvPr/>
        </p:nvSpPr>
        <p:spPr>
          <a:xfrm>
            <a:off x="1108375" y="6025200"/>
            <a:ext cx="20937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385" name="Google Shape;385;g31c424d337c_5_217"/>
          <p:cNvSpPr txBox="1"/>
          <p:nvPr/>
        </p:nvSpPr>
        <p:spPr>
          <a:xfrm>
            <a:off x="9734900" y="6222048"/>
            <a:ext cx="6715500" cy="15657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700">
                <a:solidFill>
                  <a:srgbClr val="011523"/>
                </a:solidFill>
              </a:rPr>
              <a:t>540423738.4162</a:t>
            </a:r>
            <a:endParaRPr sz="2700">
              <a:solidFill>
                <a:srgbClr val="011523"/>
              </a:solidFill>
            </a:endParaRPr>
          </a:p>
        </p:txBody>
      </p:sp>
      <p:sp>
        <p:nvSpPr>
          <p:cNvPr id="386" name="Google Shape;386;g31c424d337c_5_217"/>
          <p:cNvSpPr txBox="1"/>
          <p:nvPr/>
        </p:nvSpPr>
        <p:spPr>
          <a:xfrm>
            <a:off x="6259025" y="6236700"/>
            <a:ext cx="2748000" cy="1290900"/>
          </a:xfrm>
          <a:prstGeom prst="rect">
            <a:avLst/>
          </a:prstGeom>
          <a:noFill/>
          <a:ln>
            <a:noFill/>
          </a:ln>
        </p:spPr>
        <p:txBody>
          <a:bodyPr spcFirstLastPara="1" wrap="square" lIns="0" tIns="0" rIns="0" bIns="0" anchor="t" anchorCtr="0">
            <a:noAutofit/>
          </a:bodyPr>
          <a:lstStyle/>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MSE</a:t>
            </a:r>
            <a:endParaRPr sz="2700" b="1">
              <a:solidFill>
                <a:srgbClr val="011523"/>
              </a:solidFill>
            </a:endParaRPr>
          </a:p>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평균 제곱 오차</a:t>
            </a:r>
            <a:endParaRPr sz="2700" b="1">
              <a:solidFill>
                <a:srgbClr val="011523"/>
              </a:solidFill>
            </a:endParaRPr>
          </a:p>
        </p:txBody>
      </p:sp>
      <p:sp>
        <p:nvSpPr>
          <p:cNvPr id="387" name="Google Shape;387;g31c424d337c_5_217"/>
          <p:cNvSpPr txBox="1"/>
          <p:nvPr/>
        </p:nvSpPr>
        <p:spPr>
          <a:xfrm>
            <a:off x="1014775" y="8633638"/>
            <a:ext cx="2280900" cy="15657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3000" b="1">
                <a:solidFill>
                  <a:srgbClr val="011523"/>
                </a:solidFill>
              </a:rPr>
              <a:t>Error Rate 0.128</a:t>
            </a:r>
            <a:endParaRPr sz="3000" b="1">
              <a:solidFill>
                <a:srgbClr val="011523"/>
              </a:solidFill>
            </a:endParaRPr>
          </a:p>
        </p:txBody>
      </p:sp>
      <p:sp>
        <p:nvSpPr>
          <p:cNvPr id="388" name="Google Shape;388;g31c424d337c_5_217"/>
          <p:cNvSpPr txBox="1"/>
          <p:nvPr/>
        </p:nvSpPr>
        <p:spPr>
          <a:xfrm>
            <a:off x="9734900" y="7983550"/>
            <a:ext cx="7832700" cy="22158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700">
                <a:solidFill>
                  <a:srgbClr val="011523"/>
                </a:solidFill>
              </a:rPr>
              <a:t>23247.015</a:t>
            </a:r>
            <a:endParaRPr sz="2700">
              <a:solidFill>
                <a:srgbClr val="011523"/>
              </a:solidFill>
            </a:endParaRPr>
          </a:p>
        </p:txBody>
      </p:sp>
      <p:sp>
        <p:nvSpPr>
          <p:cNvPr id="389" name="Google Shape;389;g31c424d337c_5_217"/>
          <p:cNvSpPr txBox="1"/>
          <p:nvPr/>
        </p:nvSpPr>
        <p:spPr>
          <a:xfrm>
            <a:off x="6259025" y="8306800"/>
            <a:ext cx="3263700" cy="1335000"/>
          </a:xfrm>
          <a:prstGeom prst="rect">
            <a:avLst/>
          </a:prstGeom>
          <a:noFill/>
          <a:ln>
            <a:noFill/>
          </a:ln>
        </p:spPr>
        <p:txBody>
          <a:bodyPr spcFirstLastPara="1" wrap="square" lIns="0" tIns="0" rIns="0" bIns="0" anchor="t" anchorCtr="0">
            <a:noAutofit/>
          </a:bodyPr>
          <a:lstStyle/>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RMSE</a:t>
            </a:r>
            <a:endParaRPr sz="2700" b="1">
              <a:solidFill>
                <a:srgbClr val="011523"/>
              </a:solidFill>
            </a:endParaRPr>
          </a:p>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평균 제곱근 오차</a:t>
            </a:r>
            <a:endParaRPr sz="2700" b="1">
              <a:solidFill>
                <a:srgbClr val="011523"/>
              </a:solidFill>
            </a:endParaRPr>
          </a:p>
          <a:p>
            <a:pPr marL="914400" marR="0" lvl="0" indent="0" algn="l" rtl="0">
              <a:lnSpc>
                <a:spcPct val="140000"/>
              </a:lnSpc>
              <a:spcBef>
                <a:spcPts val="0"/>
              </a:spcBef>
              <a:spcAft>
                <a:spcPts val="0"/>
              </a:spcAft>
              <a:buNone/>
            </a:pPr>
            <a:endParaRPr sz="2000">
              <a:solidFill>
                <a:srgbClr val="011523"/>
              </a:solidFill>
            </a:endParaRPr>
          </a:p>
        </p:txBody>
      </p:sp>
      <p:cxnSp>
        <p:nvCxnSpPr>
          <p:cNvPr id="390" name="Google Shape;390;g31c424d337c_5_217"/>
          <p:cNvCxnSpPr/>
          <p:nvPr/>
        </p:nvCxnSpPr>
        <p:spPr>
          <a:xfrm>
            <a:off x="6391750" y="3802450"/>
            <a:ext cx="11896200" cy="0"/>
          </a:xfrm>
          <a:prstGeom prst="straightConnector1">
            <a:avLst/>
          </a:prstGeom>
          <a:noFill/>
          <a:ln w="9525" cap="flat" cmpd="sng">
            <a:solidFill>
              <a:srgbClr val="011523"/>
            </a:solidFill>
            <a:prstDash val="solid"/>
            <a:round/>
            <a:headEnd type="none" w="sm" len="sm"/>
            <a:tailEnd type="none" w="sm" len="sm"/>
          </a:ln>
        </p:spPr>
      </p:cxnSp>
      <p:cxnSp>
        <p:nvCxnSpPr>
          <p:cNvPr id="391" name="Google Shape;391;g31c424d337c_5_217"/>
          <p:cNvCxnSpPr/>
          <p:nvPr/>
        </p:nvCxnSpPr>
        <p:spPr>
          <a:xfrm>
            <a:off x="6427950" y="5776100"/>
            <a:ext cx="11860200" cy="9900"/>
          </a:xfrm>
          <a:prstGeom prst="straightConnector1">
            <a:avLst/>
          </a:prstGeom>
          <a:noFill/>
          <a:ln w="9525" cap="flat" cmpd="sng">
            <a:solidFill>
              <a:srgbClr val="011523"/>
            </a:solidFill>
            <a:prstDash val="solid"/>
            <a:round/>
            <a:headEnd type="none" w="sm" len="sm"/>
            <a:tailEnd type="none" w="sm" len="sm"/>
          </a:ln>
        </p:spPr>
      </p:cxnSp>
      <p:cxnSp>
        <p:nvCxnSpPr>
          <p:cNvPr id="392" name="Google Shape;392;g31c424d337c_5_217"/>
          <p:cNvCxnSpPr/>
          <p:nvPr/>
        </p:nvCxnSpPr>
        <p:spPr>
          <a:xfrm rot="10800000" flipH="1">
            <a:off x="6464175" y="7769475"/>
            <a:ext cx="11823900" cy="16500"/>
          </a:xfrm>
          <a:prstGeom prst="straightConnector1">
            <a:avLst/>
          </a:prstGeom>
          <a:noFill/>
          <a:ln w="9525" cap="flat" cmpd="sng">
            <a:solidFill>
              <a:srgbClr val="011523"/>
            </a:solidFill>
            <a:prstDash val="solid"/>
            <a:round/>
            <a:headEnd type="none" w="sm" len="sm"/>
            <a:tailEnd type="none" w="sm" len="sm"/>
          </a:ln>
        </p:spPr>
      </p:cxnSp>
      <p:cxnSp>
        <p:nvCxnSpPr>
          <p:cNvPr id="393" name="Google Shape;393;g31c424d337c_5_217"/>
          <p:cNvCxnSpPr/>
          <p:nvPr/>
        </p:nvCxnSpPr>
        <p:spPr>
          <a:xfrm rot="10800000" flipH="1">
            <a:off x="6554700" y="9753025"/>
            <a:ext cx="11733300" cy="6600"/>
          </a:xfrm>
          <a:prstGeom prst="straightConnector1">
            <a:avLst/>
          </a:prstGeom>
          <a:noFill/>
          <a:ln w="9525" cap="flat" cmpd="sng">
            <a:solidFill>
              <a:srgbClr val="011523"/>
            </a:solidFill>
            <a:prstDash val="solid"/>
            <a:round/>
            <a:headEnd type="none" w="sm" len="sm"/>
            <a:tailEnd type="none" w="sm" len="sm"/>
          </a:ln>
        </p:spPr>
      </p:cxnSp>
      <p:sp>
        <p:nvSpPr>
          <p:cNvPr id="394" name="Google Shape;394;g31c424d337c_5_217"/>
          <p:cNvSpPr txBox="1"/>
          <p:nvPr/>
        </p:nvSpPr>
        <p:spPr>
          <a:xfrm>
            <a:off x="9399200" y="650875"/>
            <a:ext cx="8168400" cy="215400"/>
          </a:xfrm>
          <a:prstGeom prst="rect">
            <a:avLst/>
          </a:prstGeom>
          <a:noFill/>
          <a:ln>
            <a:noFill/>
          </a:ln>
        </p:spPr>
        <p:txBody>
          <a:bodyPr spcFirstLastPara="1" wrap="square" lIns="0" tIns="0" rIns="0" bIns="0" anchor="t" anchorCtr="0">
            <a:spAutoFit/>
          </a:bodyPr>
          <a:lstStyle/>
          <a:p>
            <a:pPr marL="0" marR="0" lvl="0" indent="0" algn="r" rtl="0">
              <a:lnSpc>
                <a:spcPct val="140010"/>
              </a:lnSpc>
              <a:spcBef>
                <a:spcPts val="0"/>
              </a:spcBef>
              <a:spcAft>
                <a:spcPts val="0"/>
              </a:spcAft>
              <a:buNone/>
            </a:pP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398"/>
        <p:cNvGrpSpPr/>
        <p:nvPr/>
      </p:nvGrpSpPr>
      <p:grpSpPr>
        <a:xfrm>
          <a:off x="0" y="0"/>
          <a:ext cx="0" cy="0"/>
          <a:chOff x="0" y="0"/>
          <a:chExt cx="0" cy="0"/>
        </a:xfrm>
      </p:grpSpPr>
      <p:sp>
        <p:nvSpPr>
          <p:cNvPr id="399" name="Google Shape;399;g31c424d337c_5_161"/>
          <p:cNvSpPr txBox="1"/>
          <p:nvPr/>
        </p:nvSpPr>
        <p:spPr>
          <a:xfrm>
            <a:off x="774200" y="660400"/>
            <a:ext cx="7765800" cy="919500"/>
          </a:xfrm>
          <a:prstGeom prst="rect">
            <a:avLst/>
          </a:prstGeom>
          <a:noFill/>
          <a:ln>
            <a:noFill/>
          </a:ln>
        </p:spPr>
        <p:txBody>
          <a:bodyPr spcFirstLastPara="1" wrap="square" lIns="0" tIns="0" rIns="0" bIns="0" anchor="t" anchorCtr="0">
            <a:noAutofit/>
          </a:bodyPr>
          <a:lstStyle/>
          <a:p>
            <a:pPr marL="0" marR="0" lvl="0" indent="0" algn="l" rtl="0">
              <a:lnSpc>
                <a:spcPct val="140010"/>
              </a:lnSpc>
              <a:spcBef>
                <a:spcPts val="0"/>
              </a:spcBef>
              <a:spcAft>
                <a:spcPts val="0"/>
              </a:spcAft>
              <a:buNone/>
            </a:pPr>
            <a:r>
              <a:rPr lang="en-US" sz="3900"/>
              <a:t>XGBRegressor</a:t>
            </a:r>
            <a:endParaRPr sz="3900"/>
          </a:p>
        </p:txBody>
      </p:sp>
      <p:sp>
        <p:nvSpPr>
          <p:cNvPr id="400" name="Google Shape;400;g31c424d337c_5_161"/>
          <p:cNvSpPr txBox="1"/>
          <p:nvPr/>
        </p:nvSpPr>
        <p:spPr>
          <a:xfrm>
            <a:off x="1108375" y="2331025"/>
            <a:ext cx="2748000" cy="10299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endParaRPr sz="3200" b="1"/>
          </a:p>
        </p:txBody>
      </p:sp>
      <p:sp>
        <p:nvSpPr>
          <p:cNvPr id="401" name="Google Shape;401;g31c424d337c_5_161"/>
          <p:cNvSpPr txBox="1"/>
          <p:nvPr/>
        </p:nvSpPr>
        <p:spPr>
          <a:xfrm>
            <a:off x="1108375" y="5573300"/>
            <a:ext cx="4541100" cy="4155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3200" b="1"/>
              <a:t>XGBoost</a:t>
            </a:r>
            <a:endParaRPr sz="3200"/>
          </a:p>
        </p:txBody>
      </p:sp>
      <p:sp>
        <p:nvSpPr>
          <p:cNvPr id="402" name="Google Shape;402;g31c424d337c_5_161"/>
          <p:cNvSpPr txBox="1"/>
          <p:nvPr/>
        </p:nvSpPr>
        <p:spPr>
          <a:xfrm>
            <a:off x="9734900" y="2331025"/>
            <a:ext cx="7198500" cy="12909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700"/>
              <a:t>훈련 세트</a:t>
            </a:r>
            <a:r>
              <a:rPr lang="en-US" sz="2200"/>
              <a:t> </a:t>
            </a:r>
            <a:r>
              <a:rPr lang="en-US" sz="2700">
                <a:solidFill>
                  <a:srgbClr val="011523"/>
                </a:solidFill>
              </a:rPr>
              <a:t>R² : 0.982</a:t>
            </a:r>
            <a:endParaRPr sz="2700">
              <a:solidFill>
                <a:srgbClr val="011523"/>
              </a:solidFill>
            </a:endParaRPr>
          </a:p>
          <a:p>
            <a:pPr marL="0" lvl="0" indent="0" algn="l" rtl="0">
              <a:lnSpc>
                <a:spcPct val="140000"/>
              </a:lnSpc>
              <a:spcBef>
                <a:spcPts val="0"/>
              </a:spcBef>
              <a:spcAft>
                <a:spcPts val="0"/>
              </a:spcAft>
              <a:buNone/>
            </a:pPr>
            <a:r>
              <a:rPr lang="en-US" sz="2700">
                <a:solidFill>
                  <a:schemeClr val="dk1"/>
                </a:solidFill>
              </a:rPr>
              <a:t>테스트 세트</a:t>
            </a:r>
            <a:r>
              <a:rPr lang="en-US" sz="2200">
                <a:solidFill>
                  <a:schemeClr val="dk1"/>
                </a:solidFill>
              </a:rPr>
              <a:t> </a:t>
            </a:r>
            <a:r>
              <a:rPr lang="en-US" sz="2700">
                <a:solidFill>
                  <a:srgbClr val="011523"/>
                </a:solidFill>
              </a:rPr>
              <a:t>R² : 0.936</a:t>
            </a:r>
            <a:endParaRPr sz="2700">
              <a:solidFill>
                <a:srgbClr val="011523"/>
              </a:solidFill>
            </a:endParaRPr>
          </a:p>
        </p:txBody>
      </p:sp>
      <p:sp>
        <p:nvSpPr>
          <p:cNvPr id="403" name="Google Shape;403;g31c424d337c_5_161"/>
          <p:cNvSpPr txBox="1"/>
          <p:nvPr/>
        </p:nvSpPr>
        <p:spPr>
          <a:xfrm>
            <a:off x="9734900" y="4211900"/>
            <a:ext cx="7198500" cy="16008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700"/>
              <a:t>6735.414</a:t>
            </a:r>
            <a:endParaRPr sz="2700"/>
          </a:p>
        </p:txBody>
      </p:sp>
      <p:sp>
        <p:nvSpPr>
          <p:cNvPr id="404" name="Google Shape;404;g31c424d337c_5_161"/>
          <p:cNvSpPr txBox="1"/>
          <p:nvPr/>
        </p:nvSpPr>
        <p:spPr>
          <a:xfrm>
            <a:off x="6259025" y="2331013"/>
            <a:ext cx="2280900" cy="415500"/>
          </a:xfrm>
          <a:prstGeom prst="rect">
            <a:avLst/>
          </a:prstGeom>
          <a:noFill/>
          <a:ln>
            <a:noFill/>
          </a:ln>
        </p:spPr>
        <p:txBody>
          <a:bodyPr spcFirstLastPara="1" wrap="square" lIns="0" tIns="0" rIns="0" bIns="0" anchor="t" anchorCtr="0">
            <a:spAutoFit/>
          </a:bodyPr>
          <a:lstStyle/>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R²</a:t>
            </a:r>
            <a:endParaRPr sz="2700" b="1"/>
          </a:p>
        </p:txBody>
      </p:sp>
      <p:sp>
        <p:nvSpPr>
          <p:cNvPr id="405" name="Google Shape;405;g31c424d337c_5_161"/>
          <p:cNvSpPr txBox="1"/>
          <p:nvPr/>
        </p:nvSpPr>
        <p:spPr>
          <a:xfrm>
            <a:off x="6259025" y="4211900"/>
            <a:ext cx="2748000" cy="1245600"/>
          </a:xfrm>
          <a:prstGeom prst="rect">
            <a:avLst/>
          </a:prstGeom>
          <a:noFill/>
          <a:ln>
            <a:noFill/>
          </a:ln>
        </p:spPr>
        <p:txBody>
          <a:bodyPr spcFirstLastPara="1" wrap="square" lIns="0" tIns="0" rIns="0" bIns="0" anchor="t" anchorCtr="0">
            <a:noAutofit/>
          </a:bodyPr>
          <a:lstStyle/>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MAE</a:t>
            </a:r>
            <a:endParaRPr sz="2700" b="1">
              <a:solidFill>
                <a:srgbClr val="011523"/>
              </a:solidFill>
            </a:endParaRPr>
          </a:p>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평균 절대 오차</a:t>
            </a:r>
            <a:endParaRPr sz="2700" b="1">
              <a:solidFill>
                <a:srgbClr val="011523"/>
              </a:solidFill>
            </a:endParaRPr>
          </a:p>
        </p:txBody>
      </p:sp>
      <p:sp>
        <p:nvSpPr>
          <p:cNvPr id="406" name="Google Shape;406;g31c424d337c_5_161"/>
          <p:cNvSpPr txBox="1"/>
          <p:nvPr/>
        </p:nvSpPr>
        <p:spPr>
          <a:xfrm>
            <a:off x="1108375" y="6025200"/>
            <a:ext cx="20937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407" name="Google Shape;407;g31c424d337c_5_161"/>
          <p:cNvSpPr txBox="1"/>
          <p:nvPr/>
        </p:nvSpPr>
        <p:spPr>
          <a:xfrm>
            <a:off x="9734900" y="6222048"/>
            <a:ext cx="6715500" cy="15657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700">
                <a:solidFill>
                  <a:srgbClr val="011523"/>
                </a:solidFill>
              </a:rPr>
              <a:t>89093354.404</a:t>
            </a:r>
            <a:endParaRPr sz="2700">
              <a:solidFill>
                <a:srgbClr val="011523"/>
              </a:solidFill>
            </a:endParaRPr>
          </a:p>
        </p:txBody>
      </p:sp>
      <p:sp>
        <p:nvSpPr>
          <p:cNvPr id="408" name="Google Shape;408;g31c424d337c_5_161"/>
          <p:cNvSpPr txBox="1"/>
          <p:nvPr/>
        </p:nvSpPr>
        <p:spPr>
          <a:xfrm>
            <a:off x="6259025" y="6236700"/>
            <a:ext cx="2748000" cy="1290900"/>
          </a:xfrm>
          <a:prstGeom prst="rect">
            <a:avLst/>
          </a:prstGeom>
          <a:noFill/>
          <a:ln>
            <a:noFill/>
          </a:ln>
        </p:spPr>
        <p:txBody>
          <a:bodyPr spcFirstLastPara="1" wrap="square" lIns="0" tIns="0" rIns="0" bIns="0" anchor="t" anchorCtr="0">
            <a:noAutofit/>
          </a:bodyPr>
          <a:lstStyle/>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MSE</a:t>
            </a:r>
            <a:endParaRPr sz="2700" b="1">
              <a:solidFill>
                <a:srgbClr val="011523"/>
              </a:solidFill>
            </a:endParaRPr>
          </a:p>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평균 제곱 오차</a:t>
            </a:r>
            <a:endParaRPr sz="2700" b="1">
              <a:solidFill>
                <a:srgbClr val="011523"/>
              </a:solidFill>
            </a:endParaRPr>
          </a:p>
        </p:txBody>
      </p:sp>
      <p:sp>
        <p:nvSpPr>
          <p:cNvPr id="409" name="Google Shape;409;g31c424d337c_5_161"/>
          <p:cNvSpPr txBox="1"/>
          <p:nvPr/>
        </p:nvSpPr>
        <p:spPr>
          <a:xfrm>
            <a:off x="1014775" y="8633638"/>
            <a:ext cx="2280900" cy="15657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3000" b="1">
                <a:solidFill>
                  <a:srgbClr val="011523"/>
                </a:solidFill>
              </a:rPr>
              <a:t>오차율 0.105</a:t>
            </a:r>
            <a:endParaRPr sz="3000" b="1">
              <a:solidFill>
                <a:srgbClr val="011523"/>
              </a:solidFill>
            </a:endParaRPr>
          </a:p>
        </p:txBody>
      </p:sp>
      <p:sp>
        <p:nvSpPr>
          <p:cNvPr id="410" name="Google Shape;410;g31c424d337c_5_161"/>
          <p:cNvSpPr txBox="1"/>
          <p:nvPr/>
        </p:nvSpPr>
        <p:spPr>
          <a:xfrm>
            <a:off x="9734900" y="7983550"/>
            <a:ext cx="7832700" cy="22158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700">
                <a:solidFill>
                  <a:srgbClr val="011523"/>
                </a:solidFill>
              </a:rPr>
              <a:t>9438.927</a:t>
            </a:r>
            <a:endParaRPr sz="2700">
              <a:solidFill>
                <a:srgbClr val="011523"/>
              </a:solidFill>
            </a:endParaRPr>
          </a:p>
        </p:txBody>
      </p:sp>
      <p:sp>
        <p:nvSpPr>
          <p:cNvPr id="411" name="Google Shape;411;g31c424d337c_5_161"/>
          <p:cNvSpPr txBox="1"/>
          <p:nvPr/>
        </p:nvSpPr>
        <p:spPr>
          <a:xfrm>
            <a:off x="6259025" y="8306800"/>
            <a:ext cx="3263700" cy="1335000"/>
          </a:xfrm>
          <a:prstGeom prst="rect">
            <a:avLst/>
          </a:prstGeom>
          <a:noFill/>
          <a:ln>
            <a:noFill/>
          </a:ln>
        </p:spPr>
        <p:txBody>
          <a:bodyPr spcFirstLastPara="1" wrap="square" lIns="0" tIns="0" rIns="0" bIns="0" anchor="t" anchorCtr="0">
            <a:noAutofit/>
          </a:bodyPr>
          <a:lstStyle/>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RMSE</a:t>
            </a:r>
            <a:endParaRPr sz="2700" b="1">
              <a:solidFill>
                <a:srgbClr val="011523"/>
              </a:solidFill>
            </a:endParaRPr>
          </a:p>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평균 제곱근 오차</a:t>
            </a:r>
            <a:endParaRPr sz="2700" b="1">
              <a:solidFill>
                <a:srgbClr val="011523"/>
              </a:solidFill>
            </a:endParaRPr>
          </a:p>
          <a:p>
            <a:pPr marL="914400" marR="0" lvl="0" indent="0" algn="l" rtl="0">
              <a:lnSpc>
                <a:spcPct val="140000"/>
              </a:lnSpc>
              <a:spcBef>
                <a:spcPts val="0"/>
              </a:spcBef>
              <a:spcAft>
                <a:spcPts val="0"/>
              </a:spcAft>
              <a:buNone/>
            </a:pPr>
            <a:endParaRPr sz="2000">
              <a:solidFill>
                <a:srgbClr val="011523"/>
              </a:solidFill>
            </a:endParaRPr>
          </a:p>
        </p:txBody>
      </p:sp>
      <p:cxnSp>
        <p:nvCxnSpPr>
          <p:cNvPr id="412" name="Google Shape;412;g31c424d337c_5_161"/>
          <p:cNvCxnSpPr/>
          <p:nvPr/>
        </p:nvCxnSpPr>
        <p:spPr>
          <a:xfrm>
            <a:off x="6391750" y="3802450"/>
            <a:ext cx="11896200" cy="0"/>
          </a:xfrm>
          <a:prstGeom prst="straightConnector1">
            <a:avLst/>
          </a:prstGeom>
          <a:noFill/>
          <a:ln w="9525" cap="flat" cmpd="sng">
            <a:solidFill>
              <a:srgbClr val="011523"/>
            </a:solidFill>
            <a:prstDash val="solid"/>
            <a:round/>
            <a:headEnd type="none" w="sm" len="sm"/>
            <a:tailEnd type="none" w="sm" len="sm"/>
          </a:ln>
        </p:spPr>
      </p:cxnSp>
      <p:cxnSp>
        <p:nvCxnSpPr>
          <p:cNvPr id="413" name="Google Shape;413;g31c424d337c_5_161"/>
          <p:cNvCxnSpPr/>
          <p:nvPr/>
        </p:nvCxnSpPr>
        <p:spPr>
          <a:xfrm>
            <a:off x="6427950" y="5776100"/>
            <a:ext cx="11860200" cy="9900"/>
          </a:xfrm>
          <a:prstGeom prst="straightConnector1">
            <a:avLst/>
          </a:prstGeom>
          <a:noFill/>
          <a:ln w="9525" cap="flat" cmpd="sng">
            <a:solidFill>
              <a:srgbClr val="011523"/>
            </a:solidFill>
            <a:prstDash val="solid"/>
            <a:round/>
            <a:headEnd type="none" w="sm" len="sm"/>
            <a:tailEnd type="none" w="sm" len="sm"/>
          </a:ln>
        </p:spPr>
      </p:cxnSp>
      <p:cxnSp>
        <p:nvCxnSpPr>
          <p:cNvPr id="414" name="Google Shape;414;g31c424d337c_5_161"/>
          <p:cNvCxnSpPr/>
          <p:nvPr/>
        </p:nvCxnSpPr>
        <p:spPr>
          <a:xfrm rot="10800000" flipH="1">
            <a:off x="6464175" y="7769475"/>
            <a:ext cx="11823900" cy="16500"/>
          </a:xfrm>
          <a:prstGeom prst="straightConnector1">
            <a:avLst/>
          </a:prstGeom>
          <a:noFill/>
          <a:ln w="9525" cap="flat" cmpd="sng">
            <a:solidFill>
              <a:srgbClr val="011523"/>
            </a:solidFill>
            <a:prstDash val="solid"/>
            <a:round/>
            <a:headEnd type="none" w="sm" len="sm"/>
            <a:tailEnd type="none" w="sm" len="sm"/>
          </a:ln>
        </p:spPr>
      </p:cxnSp>
      <p:cxnSp>
        <p:nvCxnSpPr>
          <p:cNvPr id="415" name="Google Shape;415;g31c424d337c_5_161"/>
          <p:cNvCxnSpPr/>
          <p:nvPr/>
        </p:nvCxnSpPr>
        <p:spPr>
          <a:xfrm rot="10800000" flipH="1">
            <a:off x="6554700" y="9753025"/>
            <a:ext cx="11733300" cy="6600"/>
          </a:xfrm>
          <a:prstGeom prst="straightConnector1">
            <a:avLst/>
          </a:prstGeom>
          <a:noFill/>
          <a:ln w="9525" cap="flat" cmpd="sng">
            <a:solidFill>
              <a:srgbClr val="011523"/>
            </a:solidFill>
            <a:prstDash val="solid"/>
            <a:round/>
            <a:headEnd type="none" w="sm" len="sm"/>
            <a:tailEnd type="none" w="sm" len="sm"/>
          </a:ln>
        </p:spPr>
      </p:cxnSp>
      <p:sp>
        <p:nvSpPr>
          <p:cNvPr id="416" name="Google Shape;416;g31c424d337c_5_161"/>
          <p:cNvSpPr txBox="1"/>
          <p:nvPr/>
        </p:nvSpPr>
        <p:spPr>
          <a:xfrm>
            <a:off x="9399200" y="650875"/>
            <a:ext cx="8168400" cy="215400"/>
          </a:xfrm>
          <a:prstGeom prst="rect">
            <a:avLst/>
          </a:prstGeom>
          <a:noFill/>
          <a:ln>
            <a:noFill/>
          </a:ln>
        </p:spPr>
        <p:txBody>
          <a:bodyPr spcFirstLastPara="1" wrap="square" lIns="0" tIns="0" rIns="0" bIns="0" anchor="t" anchorCtr="0">
            <a:spAutoFit/>
          </a:bodyPr>
          <a:lstStyle/>
          <a:p>
            <a:pPr marL="0" marR="0" lvl="0" indent="0" algn="r" rtl="0">
              <a:lnSpc>
                <a:spcPct val="140010"/>
              </a:lnSpc>
              <a:spcBef>
                <a:spcPts val="0"/>
              </a:spcBef>
              <a:spcAft>
                <a:spcPts val="0"/>
              </a:spcAft>
              <a:buNone/>
            </a:pP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420"/>
        <p:cNvGrpSpPr/>
        <p:nvPr/>
      </p:nvGrpSpPr>
      <p:grpSpPr>
        <a:xfrm>
          <a:off x="0" y="0"/>
          <a:ext cx="0" cy="0"/>
          <a:chOff x="0" y="0"/>
          <a:chExt cx="0" cy="0"/>
        </a:xfrm>
      </p:grpSpPr>
      <p:sp>
        <p:nvSpPr>
          <p:cNvPr id="421" name="Google Shape;421;g31c424d337c_5_182"/>
          <p:cNvSpPr txBox="1"/>
          <p:nvPr/>
        </p:nvSpPr>
        <p:spPr>
          <a:xfrm>
            <a:off x="774201" y="391465"/>
            <a:ext cx="7187100" cy="6156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dirty="0">
                <a:solidFill>
                  <a:srgbClr val="011523"/>
                </a:solidFill>
                <a:latin typeface="DM Serif Display"/>
                <a:ea typeface="DM Serif Display"/>
                <a:cs typeface="DM Serif Display"/>
                <a:sym typeface="DM Serif Display"/>
              </a:rPr>
              <a:t>Cross Validation</a:t>
            </a:r>
            <a:endParaRPr sz="3999" dirty="0">
              <a:solidFill>
                <a:srgbClr val="011523"/>
              </a:solidFill>
              <a:latin typeface="DM Serif Display"/>
              <a:ea typeface="DM Serif Display"/>
              <a:cs typeface="DM Serif Display"/>
              <a:sym typeface="DM Serif Display"/>
            </a:endParaRPr>
          </a:p>
        </p:txBody>
      </p:sp>
      <p:sp>
        <p:nvSpPr>
          <p:cNvPr id="422" name="Google Shape;422;g31c424d337c_5_182"/>
          <p:cNvSpPr txBox="1"/>
          <p:nvPr/>
        </p:nvSpPr>
        <p:spPr>
          <a:xfrm>
            <a:off x="1428898" y="6534175"/>
            <a:ext cx="3659100" cy="215400"/>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endParaRPr/>
          </a:p>
        </p:txBody>
      </p:sp>
      <p:sp>
        <p:nvSpPr>
          <p:cNvPr id="423" name="Google Shape;423;g31c424d337c_5_182"/>
          <p:cNvSpPr txBox="1"/>
          <p:nvPr/>
        </p:nvSpPr>
        <p:spPr>
          <a:xfrm>
            <a:off x="1428896" y="4054800"/>
            <a:ext cx="53250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424" name="Google Shape;424;g31c424d337c_5_182"/>
          <p:cNvSpPr txBox="1"/>
          <p:nvPr/>
        </p:nvSpPr>
        <p:spPr>
          <a:xfrm>
            <a:off x="1428903" y="5011739"/>
            <a:ext cx="6831300" cy="307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2000">
              <a:solidFill>
                <a:srgbClr val="011523"/>
              </a:solidFill>
            </a:endParaRPr>
          </a:p>
        </p:txBody>
      </p:sp>
      <p:sp>
        <p:nvSpPr>
          <p:cNvPr id="425" name="Google Shape;425;g31c424d337c_5_182"/>
          <p:cNvSpPr txBox="1"/>
          <p:nvPr/>
        </p:nvSpPr>
        <p:spPr>
          <a:xfrm>
            <a:off x="10261850" y="381940"/>
            <a:ext cx="7306200" cy="1066800"/>
          </a:xfrm>
          <a:prstGeom prst="rect">
            <a:avLst/>
          </a:prstGeom>
          <a:noFill/>
          <a:ln>
            <a:noFill/>
          </a:ln>
        </p:spPr>
        <p:txBody>
          <a:bodyPr spcFirstLastPara="1" wrap="square" lIns="0" tIns="0" rIns="0" bIns="0" anchor="t" anchorCtr="0">
            <a:noAutofit/>
          </a:bodyPr>
          <a:lstStyle/>
          <a:p>
            <a:pPr marL="0" marR="0" lvl="0" indent="0" algn="r" rtl="0">
              <a:lnSpc>
                <a:spcPct val="140010"/>
              </a:lnSpc>
              <a:spcBef>
                <a:spcPts val="0"/>
              </a:spcBef>
              <a:spcAft>
                <a:spcPts val="0"/>
              </a:spcAft>
              <a:buNone/>
            </a:pPr>
            <a:r>
              <a:rPr lang="en-US" sz="3950"/>
              <a:t>교차 검증</a:t>
            </a:r>
            <a:endParaRPr sz="3950"/>
          </a:p>
        </p:txBody>
      </p:sp>
      <p:sp>
        <p:nvSpPr>
          <p:cNvPr id="426" name="Google Shape;426;g31c424d337c_5_182"/>
          <p:cNvSpPr txBox="1"/>
          <p:nvPr/>
        </p:nvSpPr>
        <p:spPr>
          <a:xfrm>
            <a:off x="12240275" y="2987650"/>
            <a:ext cx="5325000" cy="50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pic>
        <p:nvPicPr>
          <p:cNvPr id="427" name="Google Shape;427;g31c424d337c_5_182"/>
          <p:cNvPicPr preferRelativeResize="0"/>
          <p:nvPr/>
        </p:nvPicPr>
        <p:blipFill>
          <a:blip r:embed="rId3">
            <a:alphaModFix/>
          </a:blip>
          <a:stretch>
            <a:fillRect/>
          </a:stretch>
        </p:blipFill>
        <p:spPr>
          <a:xfrm>
            <a:off x="0" y="1416000"/>
            <a:ext cx="13580200" cy="8871000"/>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431"/>
        <p:cNvGrpSpPr/>
        <p:nvPr/>
      </p:nvGrpSpPr>
      <p:grpSpPr>
        <a:xfrm>
          <a:off x="0" y="0"/>
          <a:ext cx="0" cy="0"/>
          <a:chOff x="0" y="0"/>
          <a:chExt cx="0" cy="0"/>
        </a:xfrm>
      </p:grpSpPr>
      <p:sp>
        <p:nvSpPr>
          <p:cNvPr id="432" name="Google Shape;432;g31c424d337c_5_192"/>
          <p:cNvSpPr txBox="1"/>
          <p:nvPr/>
        </p:nvSpPr>
        <p:spPr>
          <a:xfrm>
            <a:off x="774201" y="391465"/>
            <a:ext cx="7187100" cy="14775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Clr>
                <a:schemeClr val="dk1"/>
              </a:buClr>
              <a:buFont typeface="Arial"/>
              <a:buNone/>
            </a:pPr>
            <a:r>
              <a:rPr lang="en-US" sz="3999" dirty="0" err="1">
                <a:solidFill>
                  <a:srgbClr val="011523"/>
                </a:solidFill>
                <a:latin typeface="DM Serif Display"/>
                <a:ea typeface="DM Serif Display"/>
                <a:cs typeface="DM Serif Display"/>
                <a:sym typeface="DM Serif Display"/>
              </a:rPr>
              <a:t>Hyperparameter</a:t>
            </a:r>
            <a:r>
              <a:rPr lang="en-US" sz="3999" dirty="0">
                <a:solidFill>
                  <a:srgbClr val="011523"/>
                </a:solidFill>
                <a:latin typeface="DM Serif Display"/>
                <a:ea typeface="DM Serif Display"/>
                <a:cs typeface="DM Serif Display"/>
                <a:sym typeface="DM Serif Display"/>
              </a:rPr>
              <a:t> tuning</a:t>
            </a:r>
            <a:endParaRPr sz="3999" dirty="0">
              <a:solidFill>
                <a:srgbClr val="011523"/>
              </a:solidFill>
              <a:latin typeface="DM Serif Display"/>
              <a:ea typeface="DM Serif Display"/>
              <a:cs typeface="DM Serif Display"/>
              <a:sym typeface="DM Serif Display"/>
            </a:endParaRPr>
          </a:p>
          <a:p>
            <a:pPr marL="0" marR="0" lvl="0" indent="0" algn="l" rtl="0">
              <a:lnSpc>
                <a:spcPct val="140010"/>
              </a:lnSpc>
              <a:spcBef>
                <a:spcPts val="0"/>
              </a:spcBef>
              <a:spcAft>
                <a:spcPts val="0"/>
              </a:spcAft>
              <a:buNone/>
            </a:pPr>
            <a:endParaRPr sz="3999" dirty="0">
              <a:solidFill>
                <a:srgbClr val="011523"/>
              </a:solidFill>
              <a:latin typeface="DM Serif Display"/>
              <a:ea typeface="DM Serif Display"/>
              <a:cs typeface="DM Serif Display"/>
              <a:sym typeface="DM Serif Display"/>
            </a:endParaRPr>
          </a:p>
        </p:txBody>
      </p:sp>
      <p:sp>
        <p:nvSpPr>
          <p:cNvPr id="433" name="Google Shape;433;g31c424d337c_5_192"/>
          <p:cNvSpPr txBox="1"/>
          <p:nvPr/>
        </p:nvSpPr>
        <p:spPr>
          <a:xfrm>
            <a:off x="1428898" y="6534175"/>
            <a:ext cx="3659100" cy="215400"/>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endParaRPr/>
          </a:p>
        </p:txBody>
      </p:sp>
      <p:sp>
        <p:nvSpPr>
          <p:cNvPr id="434" name="Google Shape;434;g31c424d337c_5_192"/>
          <p:cNvSpPr txBox="1"/>
          <p:nvPr/>
        </p:nvSpPr>
        <p:spPr>
          <a:xfrm>
            <a:off x="1428896" y="4054800"/>
            <a:ext cx="53250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435" name="Google Shape;435;g31c424d337c_5_192"/>
          <p:cNvSpPr txBox="1"/>
          <p:nvPr/>
        </p:nvSpPr>
        <p:spPr>
          <a:xfrm>
            <a:off x="1428903" y="5011739"/>
            <a:ext cx="6831300" cy="307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2000">
              <a:solidFill>
                <a:srgbClr val="011523"/>
              </a:solidFill>
            </a:endParaRPr>
          </a:p>
        </p:txBody>
      </p:sp>
      <p:sp>
        <p:nvSpPr>
          <p:cNvPr id="436" name="Google Shape;436;g31c424d337c_5_192"/>
          <p:cNvSpPr txBox="1"/>
          <p:nvPr/>
        </p:nvSpPr>
        <p:spPr>
          <a:xfrm>
            <a:off x="10261850" y="381940"/>
            <a:ext cx="7306200" cy="1066800"/>
          </a:xfrm>
          <a:prstGeom prst="rect">
            <a:avLst/>
          </a:prstGeom>
          <a:noFill/>
          <a:ln>
            <a:noFill/>
          </a:ln>
        </p:spPr>
        <p:txBody>
          <a:bodyPr spcFirstLastPara="1" wrap="square" lIns="0" tIns="0" rIns="0" bIns="0" anchor="t" anchorCtr="0">
            <a:noAutofit/>
          </a:bodyPr>
          <a:lstStyle/>
          <a:p>
            <a:pPr marL="0" lvl="0" indent="0" algn="r" rtl="0">
              <a:lnSpc>
                <a:spcPct val="140010"/>
              </a:lnSpc>
              <a:spcBef>
                <a:spcPts val="0"/>
              </a:spcBef>
              <a:spcAft>
                <a:spcPts val="0"/>
              </a:spcAft>
              <a:buClr>
                <a:schemeClr val="dk1"/>
              </a:buClr>
              <a:buFont typeface="Arial"/>
              <a:buNone/>
            </a:pPr>
            <a:r>
              <a:rPr lang="en-US" sz="3950">
                <a:solidFill>
                  <a:schemeClr val="dk1"/>
                </a:solidFill>
              </a:rPr>
              <a:t>하이퍼 파라미터 조정</a:t>
            </a:r>
            <a:endParaRPr sz="3950">
              <a:solidFill>
                <a:schemeClr val="dk1"/>
              </a:solidFill>
            </a:endParaRPr>
          </a:p>
          <a:p>
            <a:pPr marL="0" marR="0" lvl="0" indent="0" algn="r" rtl="0">
              <a:lnSpc>
                <a:spcPct val="140010"/>
              </a:lnSpc>
              <a:spcBef>
                <a:spcPts val="0"/>
              </a:spcBef>
              <a:spcAft>
                <a:spcPts val="0"/>
              </a:spcAft>
              <a:buNone/>
            </a:pPr>
            <a:endParaRPr sz="3950"/>
          </a:p>
        </p:txBody>
      </p:sp>
      <p:sp>
        <p:nvSpPr>
          <p:cNvPr id="437" name="Google Shape;437;g31c424d337c_5_192"/>
          <p:cNvSpPr txBox="1"/>
          <p:nvPr/>
        </p:nvSpPr>
        <p:spPr>
          <a:xfrm>
            <a:off x="12240275" y="2987650"/>
            <a:ext cx="5325000" cy="50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pic>
        <p:nvPicPr>
          <p:cNvPr id="438" name="Google Shape;438;g31c424d337c_5_192"/>
          <p:cNvPicPr preferRelativeResize="0"/>
          <p:nvPr/>
        </p:nvPicPr>
        <p:blipFill>
          <a:blip r:embed="rId3">
            <a:alphaModFix/>
          </a:blip>
          <a:stretch>
            <a:fillRect/>
          </a:stretch>
        </p:blipFill>
        <p:spPr>
          <a:xfrm>
            <a:off x="0" y="1378775"/>
            <a:ext cx="18287999" cy="8908226"/>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442"/>
        <p:cNvGrpSpPr/>
        <p:nvPr/>
      </p:nvGrpSpPr>
      <p:grpSpPr>
        <a:xfrm>
          <a:off x="0" y="0"/>
          <a:ext cx="0" cy="0"/>
          <a:chOff x="0" y="0"/>
          <a:chExt cx="0" cy="0"/>
        </a:xfrm>
      </p:grpSpPr>
      <p:sp>
        <p:nvSpPr>
          <p:cNvPr id="443" name="Google Shape;443;g31c424d337c_5_238"/>
          <p:cNvSpPr txBox="1"/>
          <p:nvPr/>
        </p:nvSpPr>
        <p:spPr>
          <a:xfrm>
            <a:off x="774200" y="660400"/>
            <a:ext cx="7765800" cy="919500"/>
          </a:xfrm>
          <a:prstGeom prst="rect">
            <a:avLst/>
          </a:prstGeom>
          <a:noFill/>
          <a:ln>
            <a:noFill/>
          </a:ln>
        </p:spPr>
        <p:txBody>
          <a:bodyPr spcFirstLastPara="1" wrap="square" lIns="0" tIns="0" rIns="0" bIns="0" anchor="t" anchorCtr="0">
            <a:noAutofit/>
          </a:bodyPr>
          <a:lstStyle/>
          <a:p>
            <a:pPr marL="0" lvl="0" indent="0" algn="l" rtl="0">
              <a:lnSpc>
                <a:spcPct val="140010"/>
              </a:lnSpc>
              <a:spcBef>
                <a:spcPts val="0"/>
              </a:spcBef>
              <a:spcAft>
                <a:spcPts val="0"/>
              </a:spcAft>
              <a:buClr>
                <a:schemeClr val="dk1"/>
              </a:buClr>
              <a:buFont typeface="Arial"/>
              <a:buNone/>
            </a:pPr>
            <a:r>
              <a:rPr lang="en-US" sz="3900">
                <a:solidFill>
                  <a:schemeClr val="dk1"/>
                </a:solidFill>
              </a:rPr>
              <a:t>Unsampled Data</a:t>
            </a:r>
            <a:endParaRPr sz="3900">
              <a:solidFill>
                <a:schemeClr val="dk1"/>
              </a:solidFill>
            </a:endParaRPr>
          </a:p>
          <a:p>
            <a:pPr marL="0" marR="0" lvl="0" indent="0" algn="l" rtl="0">
              <a:lnSpc>
                <a:spcPct val="140010"/>
              </a:lnSpc>
              <a:spcBef>
                <a:spcPts val="0"/>
              </a:spcBef>
              <a:spcAft>
                <a:spcPts val="0"/>
              </a:spcAft>
              <a:buNone/>
            </a:pPr>
            <a:endParaRPr sz="3900"/>
          </a:p>
        </p:txBody>
      </p:sp>
      <p:sp>
        <p:nvSpPr>
          <p:cNvPr id="444" name="Google Shape;444;g31c424d337c_5_238"/>
          <p:cNvSpPr txBox="1"/>
          <p:nvPr/>
        </p:nvSpPr>
        <p:spPr>
          <a:xfrm>
            <a:off x="1108375" y="2331025"/>
            <a:ext cx="2748000" cy="10299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endParaRPr sz="3200" b="1"/>
          </a:p>
        </p:txBody>
      </p:sp>
      <p:sp>
        <p:nvSpPr>
          <p:cNvPr id="445" name="Google Shape;445;g31c424d337c_5_238"/>
          <p:cNvSpPr txBox="1"/>
          <p:nvPr/>
        </p:nvSpPr>
        <p:spPr>
          <a:xfrm>
            <a:off x="1108375" y="5573300"/>
            <a:ext cx="4541100" cy="4155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3200" b="1"/>
              <a:t>XGBoost</a:t>
            </a:r>
            <a:endParaRPr sz="3200"/>
          </a:p>
        </p:txBody>
      </p:sp>
      <p:sp>
        <p:nvSpPr>
          <p:cNvPr id="446" name="Google Shape;446;g31c424d337c_5_238"/>
          <p:cNvSpPr txBox="1"/>
          <p:nvPr/>
        </p:nvSpPr>
        <p:spPr>
          <a:xfrm>
            <a:off x="9734900" y="2331025"/>
            <a:ext cx="7198500" cy="1290900"/>
          </a:xfrm>
          <a:prstGeom prst="rect">
            <a:avLst/>
          </a:prstGeom>
          <a:noFill/>
          <a:ln>
            <a:noFill/>
          </a:ln>
        </p:spPr>
        <p:txBody>
          <a:bodyPr spcFirstLastPara="1" wrap="square" lIns="0" tIns="0" rIns="0" bIns="0" anchor="t" anchorCtr="0">
            <a:noAutofit/>
          </a:bodyPr>
          <a:lstStyle/>
          <a:p>
            <a:pPr marL="0" lvl="0" indent="0" algn="l" rtl="0">
              <a:lnSpc>
                <a:spcPct val="140000"/>
              </a:lnSpc>
              <a:spcBef>
                <a:spcPts val="0"/>
              </a:spcBef>
              <a:spcAft>
                <a:spcPts val="0"/>
              </a:spcAft>
              <a:buNone/>
            </a:pPr>
            <a:r>
              <a:rPr lang="en-US" sz="2700">
                <a:solidFill>
                  <a:srgbClr val="011523"/>
                </a:solidFill>
              </a:rPr>
              <a:t>0.936</a:t>
            </a:r>
            <a:endParaRPr sz="2700">
              <a:solidFill>
                <a:srgbClr val="011523"/>
              </a:solidFill>
            </a:endParaRPr>
          </a:p>
        </p:txBody>
      </p:sp>
      <p:sp>
        <p:nvSpPr>
          <p:cNvPr id="447" name="Google Shape;447;g31c424d337c_5_238"/>
          <p:cNvSpPr txBox="1"/>
          <p:nvPr/>
        </p:nvSpPr>
        <p:spPr>
          <a:xfrm>
            <a:off x="9734900" y="4211900"/>
            <a:ext cx="7198500" cy="16008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700"/>
              <a:t>9506.353</a:t>
            </a:r>
            <a:endParaRPr sz="2700"/>
          </a:p>
        </p:txBody>
      </p:sp>
      <p:sp>
        <p:nvSpPr>
          <p:cNvPr id="448" name="Google Shape;448;g31c424d337c_5_238"/>
          <p:cNvSpPr txBox="1"/>
          <p:nvPr/>
        </p:nvSpPr>
        <p:spPr>
          <a:xfrm>
            <a:off x="6259025" y="2331013"/>
            <a:ext cx="2280900" cy="415500"/>
          </a:xfrm>
          <a:prstGeom prst="rect">
            <a:avLst/>
          </a:prstGeom>
          <a:noFill/>
          <a:ln>
            <a:noFill/>
          </a:ln>
        </p:spPr>
        <p:txBody>
          <a:bodyPr spcFirstLastPara="1" wrap="square" lIns="0" tIns="0" rIns="0" bIns="0" anchor="t" anchorCtr="0">
            <a:spAutoFit/>
          </a:bodyPr>
          <a:lstStyle/>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R²</a:t>
            </a:r>
            <a:endParaRPr sz="2700" b="1"/>
          </a:p>
        </p:txBody>
      </p:sp>
      <p:sp>
        <p:nvSpPr>
          <p:cNvPr id="449" name="Google Shape;449;g31c424d337c_5_238"/>
          <p:cNvSpPr txBox="1"/>
          <p:nvPr/>
        </p:nvSpPr>
        <p:spPr>
          <a:xfrm>
            <a:off x="6259025" y="4211900"/>
            <a:ext cx="2748000" cy="1245600"/>
          </a:xfrm>
          <a:prstGeom prst="rect">
            <a:avLst/>
          </a:prstGeom>
          <a:noFill/>
          <a:ln>
            <a:noFill/>
          </a:ln>
        </p:spPr>
        <p:txBody>
          <a:bodyPr spcFirstLastPara="1" wrap="square" lIns="0" tIns="0" rIns="0" bIns="0" anchor="t" anchorCtr="0">
            <a:noAutofit/>
          </a:bodyPr>
          <a:lstStyle/>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MAE</a:t>
            </a:r>
            <a:endParaRPr sz="2700" b="1">
              <a:solidFill>
                <a:srgbClr val="011523"/>
              </a:solidFill>
            </a:endParaRPr>
          </a:p>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평균 절대 오차</a:t>
            </a:r>
            <a:endParaRPr sz="2700" b="1">
              <a:solidFill>
                <a:srgbClr val="011523"/>
              </a:solidFill>
            </a:endParaRPr>
          </a:p>
        </p:txBody>
      </p:sp>
      <p:sp>
        <p:nvSpPr>
          <p:cNvPr id="450" name="Google Shape;450;g31c424d337c_5_238"/>
          <p:cNvSpPr txBox="1"/>
          <p:nvPr/>
        </p:nvSpPr>
        <p:spPr>
          <a:xfrm>
            <a:off x="1108375" y="6025200"/>
            <a:ext cx="20937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451" name="Google Shape;451;g31c424d337c_5_238"/>
          <p:cNvSpPr txBox="1"/>
          <p:nvPr/>
        </p:nvSpPr>
        <p:spPr>
          <a:xfrm>
            <a:off x="9734900" y="6222048"/>
            <a:ext cx="6715500" cy="15657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700">
                <a:solidFill>
                  <a:srgbClr val="011523"/>
                </a:solidFill>
              </a:rPr>
              <a:t>316722287.767</a:t>
            </a:r>
            <a:endParaRPr sz="2700">
              <a:solidFill>
                <a:srgbClr val="011523"/>
              </a:solidFill>
            </a:endParaRPr>
          </a:p>
        </p:txBody>
      </p:sp>
      <p:sp>
        <p:nvSpPr>
          <p:cNvPr id="452" name="Google Shape;452;g31c424d337c_5_238"/>
          <p:cNvSpPr txBox="1"/>
          <p:nvPr/>
        </p:nvSpPr>
        <p:spPr>
          <a:xfrm>
            <a:off x="6259025" y="6236700"/>
            <a:ext cx="2748000" cy="1290900"/>
          </a:xfrm>
          <a:prstGeom prst="rect">
            <a:avLst/>
          </a:prstGeom>
          <a:noFill/>
          <a:ln>
            <a:noFill/>
          </a:ln>
        </p:spPr>
        <p:txBody>
          <a:bodyPr spcFirstLastPara="1" wrap="square" lIns="0" tIns="0" rIns="0" bIns="0" anchor="t" anchorCtr="0">
            <a:noAutofit/>
          </a:bodyPr>
          <a:lstStyle/>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MSE</a:t>
            </a:r>
            <a:endParaRPr sz="2700" b="1">
              <a:solidFill>
                <a:srgbClr val="011523"/>
              </a:solidFill>
            </a:endParaRPr>
          </a:p>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평균 제곱 오차</a:t>
            </a:r>
            <a:endParaRPr sz="2700" b="1">
              <a:solidFill>
                <a:srgbClr val="011523"/>
              </a:solidFill>
            </a:endParaRPr>
          </a:p>
        </p:txBody>
      </p:sp>
      <p:sp>
        <p:nvSpPr>
          <p:cNvPr id="453" name="Google Shape;453;g31c424d337c_5_238"/>
          <p:cNvSpPr txBox="1"/>
          <p:nvPr/>
        </p:nvSpPr>
        <p:spPr>
          <a:xfrm>
            <a:off x="1014775" y="8633638"/>
            <a:ext cx="2280900" cy="15657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3000" b="1">
                <a:solidFill>
                  <a:srgbClr val="011523"/>
                </a:solidFill>
              </a:rPr>
              <a:t>오차율 0.096</a:t>
            </a:r>
            <a:endParaRPr sz="3000" b="1">
              <a:solidFill>
                <a:srgbClr val="011523"/>
              </a:solidFill>
            </a:endParaRPr>
          </a:p>
        </p:txBody>
      </p:sp>
      <p:sp>
        <p:nvSpPr>
          <p:cNvPr id="454" name="Google Shape;454;g31c424d337c_5_238"/>
          <p:cNvSpPr txBox="1"/>
          <p:nvPr/>
        </p:nvSpPr>
        <p:spPr>
          <a:xfrm>
            <a:off x="9734900" y="7983550"/>
            <a:ext cx="7832700" cy="22158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700">
                <a:solidFill>
                  <a:srgbClr val="011523"/>
                </a:solidFill>
              </a:rPr>
              <a:t>17796.693</a:t>
            </a:r>
            <a:endParaRPr sz="2700">
              <a:solidFill>
                <a:srgbClr val="011523"/>
              </a:solidFill>
            </a:endParaRPr>
          </a:p>
        </p:txBody>
      </p:sp>
      <p:sp>
        <p:nvSpPr>
          <p:cNvPr id="455" name="Google Shape;455;g31c424d337c_5_238"/>
          <p:cNvSpPr txBox="1"/>
          <p:nvPr/>
        </p:nvSpPr>
        <p:spPr>
          <a:xfrm>
            <a:off x="6259025" y="8306800"/>
            <a:ext cx="3263700" cy="1335000"/>
          </a:xfrm>
          <a:prstGeom prst="rect">
            <a:avLst/>
          </a:prstGeom>
          <a:noFill/>
          <a:ln>
            <a:noFill/>
          </a:ln>
        </p:spPr>
        <p:txBody>
          <a:bodyPr spcFirstLastPara="1" wrap="square" lIns="0" tIns="0" rIns="0" bIns="0" anchor="t" anchorCtr="0">
            <a:noAutofit/>
          </a:bodyPr>
          <a:lstStyle/>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RMSE</a:t>
            </a:r>
            <a:endParaRPr sz="2700" b="1">
              <a:solidFill>
                <a:srgbClr val="011523"/>
              </a:solidFill>
            </a:endParaRPr>
          </a:p>
          <a:p>
            <a:pPr marL="431801" marR="0" lvl="1" indent="-260350" algn="l" rtl="0">
              <a:lnSpc>
                <a:spcPct val="140000"/>
              </a:lnSpc>
              <a:spcBef>
                <a:spcPts val="0"/>
              </a:spcBef>
              <a:spcAft>
                <a:spcPts val="0"/>
              </a:spcAft>
              <a:buClr>
                <a:srgbClr val="011523"/>
              </a:buClr>
              <a:buSzPts val="2700"/>
              <a:buChar char="•"/>
            </a:pPr>
            <a:r>
              <a:rPr lang="en-US" sz="2700" b="1">
                <a:solidFill>
                  <a:srgbClr val="011523"/>
                </a:solidFill>
              </a:rPr>
              <a:t>평균 제곱근 오차</a:t>
            </a:r>
            <a:endParaRPr sz="2700" b="1">
              <a:solidFill>
                <a:srgbClr val="011523"/>
              </a:solidFill>
            </a:endParaRPr>
          </a:p>
          <a:p>
            <a:pPr marL="914400" marR="0" lvl="0" indent="0" algn="l" rtl="0">
              <a:lnSpc>
                <a:spcPct val="140000"/>
              </a:lnSpc>
              <a:spcBef>
                <a:spcPts val="0"/>
              </a:spcBef>
              <a:spcAft>
                <a:spcPts val="0"/>
              </a:spcAft>
              <a:buNone/>
            </a:pPr>
            <a:endParaRPr sz="2000">
              <a:solidFill>
                <a:srgbClr val="011523"/>
              </a:solidFill>
            </a:endParaRPr>
          </a:p>
        </p:txBody>
      </p:sp>
      <p:cxnSp>
        <p:nvCxnSpPr>
          <p:cNvPr id="456" name="Google Shape;456;g31c424d337c_5_238"/>
          <p:cNvCxnSpPr/>
          <p:nvPr/>
        </p:nvCxnSpPr>
        <p:spPr>
          <a:xfrm>
            <a:off x="6391750" y="3802450"/>
            <a:ext cx="11896200" cy="0"/>
          </a:xfrm>
          <a:prstGeom prst="straightConnector1">
            <a:avLst/>
          </a:prstGeom>
          <a:noFill/>
          <a:ln w="9525" cap="flat" cmpd="sng">
            <a:solidFill>
              <a:srgbClr val="011523"/>
            </a:solidFill>
            <a:prstDash val="solid"/>
            <a:round/>
            <a:headEnd type="none" w="sm" len="sm"/>
            <a:tailEnd type="none" w="sm" len="sm"/>
          </a:ln>
        </p:spPr>
      </p:cxnSp>
      <p:cxnSp>
        <p:nvCxnSpPr>
          <p:cNvPr id="457" name="Google Shape;457;g31c424d337c_5_238"/>
          <p:cNvCxnSpPr/>
          <p:nvPr/>
        </p:nvCxnSpPr>
        <p:spPr>
          <a:xfrm>
            <a:off x="6427950" y="5776100"/>
            <a:ext cx="11860200" cy="9900"/>
          </a:xfrm>
          <a:prstGeom prst="straightConnector1">
            <a:avLst/>
          </a:prstGeom>
          <a:noFill/>
          <a:ln w="9525" cap="flat" cmpd="sng">
            <a:solidFill>
              <a:srgbClr val="011523"/>
            </a:solidFill>
            <a:prstDash val="solid"/>
            <a:round/>
            <a:headEnd type="none" w="sm" len="sm"/>
            <a:tailEnd type="none" w="sm" len="sm"/>
          </a:ln>
        </p:spPr>
      </p:cxnSp>
      <p:cxnSp>
        <p:nvCxnSpPr>
          <p:cNvPr id="458" name="Google Shape;458;g31c424d337c_5_238"/>
          <p:cNvCxnSpPr/>
          <p:nvPr/>
        </p:nvCxnSpPr>
        <p:spPr>
          <a:xfrm rot="10800000" flipH="1">
            <a:off x="6464175" y="7769475"/>
            <a:ext cx="11823900" cy="16500"/>
          </a:xfrm>
          <a:prstGeom prst="straightConnector1">
            <a:avLst/>
          </a:prstGeom>
          <a:noFill/>
          <a:ln w="9525" cap="flat" cmpd="sng">
            <a:solidFill>
              <a:srgbClr val="011523"/>
            </a:solidFill>
            <a:prstDash val="solid"/>
            <a:round/>
            <a:headEnd type="none" w="sm" len="sm"/>
            <a:tailEnd type="none" w="sm" len="sm"/>
          </a:ln>
        </p:spPr>
      </p:cxnSp>
      <p:cxnSp>
        <p:nvCxnSpPr>
          <p:cNvPr id="459" name="Google Shape;459;g31c424d337c_5_238"/>
          <p:cNvCxnSpPr/>
          <p:nvPr/>
        </p:nvCxnSpPr>
        <p:spPr>
          <a:xfrm rot="10800000" flipH="1">
            <a:off x="6554700" y="9753025"/>
            <a:ext cx="11733300" cy="6600"/>
          </a:xfrm>
          <a:prstGeom prst="straightConnector1">
            <a:avLst/>
          </a:prstGeom>
          <a:noFill/>
          <a:ln w="9525" cap="flat" cmpd="sng">
            <a:solidFill>
              <a:srgbClr val="011523"/>
            </a:solidFill>
            <a:prstDash val="solid"/>
            <a:round/>
            <a:headEnd type="none" w="sm" len="sm"/>
            <a:tailEnd type="none" w="sm" len="sm"/>
          </a:ln>
        </p:spPr>
      </p:cxnSp>
      <p:sp>
        <p:nvSpPr>
          <p:cNvPr id="460" name="Google Shape;460;g31c424d337c_5_238"/>
          <p:cNvSpPr txBox="1"/>
          <p:nvPr/>
        </p:nvSpPr>
        <p:spPr>
          <a:xfrm>
            <a:off x="9399200" y="650875"/>
            <a:ext cx="8168400" cy="215400"/>
          </a:xfrm>
          <a:prstGeom prst="rect">
            <a:avLst/>
          </a:prstGeom>
          <a:noFill/>
          <a:ln>
            <a:noFill/>
          </a:ln>
        </p:spPr>
        <p:txBody>
          <a:bodyPr spcFirstLastPara="1" wrap="square" lIns="0" tIns="0" rIns="0" bIns="0" anchor="t" anchorCtr="0">
            <a:spAutoFit/>
          </a:bodyPr>
          <a:lstStyle/>
          <a:p>
            <a:pPr marL="0" marR="0" lvl="0" indent="0" algn="r" rtl="0">
              <a:lnSpc>
                <a:spcPct val="140010"/>
              </a:lnSpc>
              <a:spcBef>
                <a:spcPts val="0"/>
              </a:spcBef>
              <a:spcAft>
                <a:spcPts val="0"/>
              </a:spcAft>
              <a:buNone/>
            </a:pP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464"/>
        <p:cNvGrpSpPr/>
        <p:nvPr/>
      </p:nvGrpSpPr>
      <p:grpSpPr>
        <a:xfrm>
          <a:off x="0" y="0"/>
          <a:ext cx="0" cy="0"/>
          <a:chOff x="0" y="0"/>
          <a:chExt cx="0" cy="0"/>
        </a:xfrm>
      </p:grpSpPr>
      <p:sp>
        <p:nvSpPr>
          <p:cNvPr id="465" name="Google Shape;465;g31c424d337c_1_272"/>
          <p:cNvSpPr/>
          <p:nvPr/>
        </p:nvSpPr>
        <p:spPr>
          <a:xfrm>
            <a:off x="1499538" y="4564283"/>
            <a:ext cx="7227786" cy="4789500"/>
          </a:xfrm>
          <a:custGeom>
            <a:avLst/>
            <a:gdLst/>
            <a:ahLst/>
            <a:cxnLst/>
            <a:rect l="l" t="t" r="r" b="b"/>
            <a:pathLst>
              <a:path w="1119719" h="741983" extrusionOk="0">
                <a:moveTo>
                  <a:pt x="0" y="0"/>
                </a:moveTo>
                <a:lnTo>
                  <a:pt x="1119719" y="0"/>
                </a:lnTo>
                <a:lnTo>
                  <a:pt x="1119719" y="741983"/>
                </a:lnTo>
                <a:lnTo>
                  <a:pt x="0" y="741983"/>
                </a:lnTo>
                <a:close/>
              </a:path>
            </a:pathLst>
          </a:custGeom>
          <a:blipFill rotWithShape="1">
            <a:blip r:embed="rId3">
              <a:alphaModFix/>
            </a:blip>
            <a:stretch>
              <a:fillRect t="-269" b="-269"/>
            </a:stretch>
          </a:blipFill>
          <a:ln>
            <a:noFill/>
          </a:ln>
        </p:spPr>
      </p:sp>
      <p:sp>
        <p:nvSpPr>
          <p:cNvPr id="466" name="Google Shape;466;g31c424d337c_1_272"/>
          <p:cNvSpPr txBox="1"/>
          <p:nvPr/>
        </p:nvSpPr>
        <p:spPr>
          <a:xfrm>
            <a:off x="774197" y="409394"/>
            <a:ext cx="7227300" cy="6156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dirty="0">
                <a:solidFill>
                  <a:srgbClr val="011523"/>
                </a:solidFill>
                <a:latin typeface="DM Serif Display"/>
                <a:ea typeface="DM Serif Display"/>
                <a:cs typeface="DM Serif Display"/>
                <a:sym typeface="DM Serif Display"/>
              </a:rPr>
              <a:t>6</a:t>
            </a:r>
            <a:r>
              <a:rPr lang="en-US" sz="3999" b="0" i="0" u="none" strike="noStrike" cap="none" dirty="0">
                <a:solidFill>
                  <a:srgbClr val="011523"/>
                </a:solidFill>
                <a:latin typeface="DM Serif Display"/>
                <a:ea typeface="DM Serif Display"/>
                <a:cs typeface="DM Serif Display"/>
                <a:sym typeface="DM Serif Display"/>
              </a:rPr>
              <a:t>. </a:t>
            </a:r>
            <a:r>
              <a:rPr lang="en-US" sz="3999" dirty="0">
                <a:solidFill>
                  <a:srgbClr val="011523"/>
                </a:solidFill>
                <a:latin typeface="DM Serif Display"/>
                <a:ea typeface="DM Serif Display"/>
                <a:cs typeface="DM Serif Display"/>
                <a:sym typeface="DM Serif Display"/>
              </a:rPr>
              <a:t>Self-Evaluation and Insights</a:t>
            </a:r>
            <a:endParaRPr dirty="0"/>
          </a:p>
        </p:txBody>
      </p:sp>
      <p:sp>
        <p:nvSpPr>
          <p:cNvPr id="467" name="Google Shape;467;g31c424d337c_1_272"/>
          <p:cNvSpPr txBox="1"/>
          <p:nvPr/>
        </p:nvSpPr>
        <p:spPr>
          <a:xfrm>
            <a:off x="9571942" y="3257418"/>
            <a:ext cx="7995786" cy="1538883"/>
          </a:xfrm>
          <a:prstGeom prst="rect">
            <a:avLst/>
          </a:prstGeom>
          <a:noFill/>
          <a:ln>
            <a:noFill/>
          </a:ln>
        </p:spPr>
        <p:txBody>
          <a:bodyPr spcFirstLastPara="1" wrap="square" lIns="0" tIns="0" rIns="0" bIns="0" anchor="t" anchorCtr="0">
            <a:spAutoFit/>
          </a:bodyPr>
          <a:lstStyle/>
          <a:p>
            <a:r>
              <a:rPr lang="ko-KR" altLang="en-US" sz="2000" b="1" dirty="0" smtClean="0">
                <a:solidFill>
                  <a:srgbClr val="011523"/>
                </a:solidFill>
              </a:rPr>
              <a:t>아쉬운 점 </a:t>
            </a:r>
            <a:r>
              <a:rPr lang="en-US" altLang="ko-KR" sz="2000" b="1" dirty="0" smtClean="0">
                <a:solidFill>
                  <a:srgbClr val="011523"/>
                </a:solidFill>
              </a:rPr>
              <a:t>:</a:t>
            </a:r>
            <a:r>
              <a:rPr lang="en-US" altLang="ko-KR" sz="2000" dirty="0" smtClean="0">
                <a:solidFill>
                  <a:srgbClr val="011523"/>
                </a:solidFill>
              </a:rPr>
              <a:t> </a:t>
            </a:r>
          </a:p>
          <a:p>
            <a:r>
              <a:rPr lang="en-US" altLang="ko-KR" sz="2000" dirty="0">
                <a:solidFill>
                  <a:srgbClr val="011523"/>
                </a:solidFill>
              </a:rPr>
              <a:t>	</a:t>
            </a:r>
            <a:r>
              <a:rPr lang="ko-KR" altLang="en-US" sz="2000" dirty="0" smtClean="0">
                <a:solidFill>
                  <a:srgbClr val="011523"/>
                </a:solidFill>
              </a:rPr>
              <a:t>시간적 여유가 더 있었다면 더 긴 기간 대상 가능</a:t>
            </a:r>
            <a:r>
              <a:rPr lang="en-US" altLang="ko-KR" sz="2000" dirty="0" smtClean="0">
                <a:solidFill>
                  <a:srgbClr val="011523"/>
                </a:solidFill>
              </a:rPr>
              <a:t/>
            </a:r>
            <a:br>
              <a:rPr lang="en-US" altLang="ko-KR" sz="2000" dirty="0" smtClean="0">
                <a:solidFill>
                  <a:srgbClr val="011523"/>
                </a:solidFill>
              </a:rPr>
            </a:br>
            <a:r>
              <a:rPr lang="ko-KR" altLang="en-US" sz="2000" b="1" dirty="0" smtClean="0">
                <a:solidFill>
                  <a:srgbClr val="011523"/>
                </a:solidFill>
              </a:rPr>
              <a:t>좋았던 </a:t>
            </a:r>
            <a:r>
              <a:rPr lang="ko-KR" altLang="en-US" sz="2000" b="1" dirty="0">
                <a:solidFill>
                  <a:srgbClr val="011523"/>
                </a:solidFill>
              </a:rPr>
              <a:t>점 </a:t>
            </a:r>
            <a:r>
              <a:rPr lang="en-US" altLang="ko-KR" sz="2000" b="1" dirty="0">
                <a:solidFill>
                  <a:srgbClr val="011523"/>
                </a:solidFill>
              </a:rPr>
              <a:t>:</a:t>
            </a:r>
            <a:r>
              <a:rPr lang="en-US" altLang="ko-KR" sz="2000" dirty="0">
                <a:solidFill>
                  <a:srgbClr val="011523"/>
                </a:solidFill>
              </a:rPr>
              <a:t> </a:t>
            </a:r>
            <a:endParaRPr lang="en-US" altLang="ko-KR" sz="2000" dirty="0" smtClean="0">
              <a:solidFill>
                <a:srgbClr val="011523"/>
              </a:solidFill>
            </a:endParaRPr>
          </a:p>
          <a:p>
            <a:r>
              <a:rPr lang="en-US" altLang="ko-KR" sz="2000" dirty="0">
                <a:solidFill>
                  <a:srgbClr val="011523"/>
                </a:solidFill>
              </a:rPr>
              <a:t>	</a:t>
            </a:r>
            <a:r>
              <a:rPr lang="ko-KR" altLang="en-US" sz="2000" dirty="0" smtClean="0">
                <a:solidFill>
                  <a:srgbClr val="011523"/>
                </a:solidFill>
              </a:rPr>
              <a:t>데이터를 </a:t>
            </a:r>
            <a:r>
              <a:rPr lang="ko-KR" altLang="en-US" sz="2000" dirty="0" err="1" smtClean="0">
                <a:solidFill>
                  <a:srgbClr val="011523"/>
                </a:solidFill>
              </a:rPr>
              <a:t>전처리하는</a:t>
            </a:r>
            <a:r>
              <a:rPr lang="ko-KR" altLang="en-US" sz="2000" dirty="0" smtClean="0">
                <a:solidFill>
                  <a:srgbClr val="011523"/>
                </a:solidFill>
              </a:rPr>
              <a:t> 다양한 유형을 학습</a:t>
            </a:r>
            <a:endParaRPr lang="en-US" altLang="ko-KR" sz="2000" dirty="0" smtClean="0">
              <a:solidFill>
                <a:srgbClr val="011523"/>
              </a:solidFill>
            </a:endParaRPr>
          </a:p>
          <a:p>
            <a:r>
              <a:rPr lang="en-US" altLang="ko-KR" sz="2000" dirty="0">
                <a:solidFill>
                  <a:srgbClr val="011523"/>
                </a:solidFill>
              </a:rPr>
              <a:t>	</a:t>
            </a:r>
            <a:r>
              <a:rPr lang="ko-KR" altLang="en-US" sz="2000" dirty="0" smtClean="0">
                <a:solidFill>
                  <a:srgbClr val="011523"/>
                </a:solidFill>
              </a:rPr>
              <a:t>다양한 알고리즘의 활용</a:t>
            </a:r>
            <a:endParaRPr lang="en-US" altLang="ko-KR" sz="2000" dirty="0">
              <a:solidFill>
                <a:srgbClr val="011523"/>
              </a:solidFill>
            </a:endParaRPr>
          </a:p>
        </p:txBody>
      </p:sp>
      <p:sp>
        <p:nvSpPr>
          <p:cNvPr id="468" name="Google Shape;468;g31c424d337c_1_272"/>
          <p:cNvSpPr txBox="1"/>
          <p:nvPr/>
        </p:nvSpPr>
        <p:spPr>
          <a:xfrm>
            <a:off x="2310811" y="2650075"/>
            <a:ext cx="5604900" cy="3384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199" b="1">
                <a:solidFill>
                  <a:srgbClr val="011523"/>
                </a:solidFill>
              </a:rPr>
              <a:t>All for one, one for all</a:t>
            </a:r>
            <a:endParaRPr sz="2199" b="1">
              <a:solidFill>
                <a:srgbClr val="011523"/>
              </a:solidFill>
            </a:endParaRPr>
          </a:p>
        </p:txBody>
      </p:sp>
      <p:sp>
        <p:nvSpPr>
          <p:cNvPr id="469" name="Google Shape;469;g31c424d337c_1_272"/>
          <p:cNvSpPr txBox="1"/>
          <p:nvPr/>
        </p:nvSpPr>
        <p:spPr>
          <a:xfrm>
            <a:off x="9361310" y="2571941"/>
            <a:ext cx="2560500" cy="461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1" dirty="0" err="1">
                <a:solidFill>
                  <a:srgbClr val="011523"/>
                </a:solidFill>
              </a:rPr>
              <a:t>이유리</a:t>
            </a:r>
            <a:endParaRPr dirty="0"/>
          </a:p>
        </p:txBody>
      </p:sp>
      <p:sp>
        <p:nvSpPr>
          <p:cNvPr id="470" name="Google Shape;470;g31c424d337c_1_272"/>
          <p:cNvSpPr txBox="1"/>
          <p:nvPr/>
        </p:nvSpPr>
        <p:spPr>
          <a:xfrm>
            <a:off x="9361301" y="5099327"/>
            <a:ext cx="2104800" cy="461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1">
                <a:solidFill>
                  <a:srgbClr val="011523"/>
                </a:solidFill>
              </a:rPr>
              <a:t>우병준</a:t>
            </a:r>
            <a:endParaRPr/>
          </a:p>
        </p:txBody>
      </p:sp>
      <p:sp>
        <p:nvSpPr>
          <p:cNvPr id="471" name="Google Shape;471;g31c424d337c_1_272"/>
          <p:cNvSpPr txBox="1"/>
          <p:nvPr/>
        </p:nvSpPr>
        <p:spPr>
          <a:xfrm>
            <a:off x="9361291" y="7626714"/>
            <a:ext cx="1901100" cy="461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1">
                <a:solidFill>
                  <a:srgbClr val="011523"/>
                </a:solidFill>
              </a:rPr>
              <a:t>이정인</a:t>
            </a:r>
            <a:endParaRPr/>
          </a:p>
        </p:txBody>
      </p:sp>
      <p:sp>
        <p:nvSpPr>
          <p:cNvPr id="472" name="Google Shape;472;g31c424d337c_1_272"/>
          <p:cNvSpPr txBox="1"/>
          <p:nvPr/>
        </p:nvSpPr>
        <p:spPr>
          <a:xfrm>
            <a:off x="11034628" y="399869"/>
            <a:ext cx="6533100" cy="615600"/>
          </a:xfrm>
          <a:prstGeom prst="rect">
            <a:avLst/>
          </a:prstGeom>
          <a:noFill/>
          <a:ln>
            <a:noFill/>
          </a:ln>
        </p:spPr>
        <p:txBody>
          <a:bodyPr spcFirstLastPara="1" wrap="square" lIns="0" tIns="0" rIns="0" bIns="0" anchor="t" anchorCtr="0">
            <a:spAutoFit/>
          </a:bodyPr>
          <a:lstStyle/>
          <a:p>
            <a:pPr marL="0" marR="0" lvl="0" indent="0" algn="r" rtl="0">
              <a:lnSpc>
                <a:spcPct val="140010"/>
              </a:lnSpc>
              <a:spcBef>
                <a:spcPts val="0"/>
              </a:spcBef>
              <a:spcAft>
                <a:spcPts val="0"/>
              </a:spcAft>
              <a:buNone/>
            </a:pPr>
            <a:r>
              <a:rPr lang="en-US" sz="3999">
                <a:solidFill>
                  <a:srgbClr val="011523"/>
                </a:solidFill>
              </a:rPr>
              <a:t>자체 평가 의견</a:t>
            </a:r>
            <a:endParaRPr/>
          </a:p>
        </p:txBody>
      </p:sp>
      <p:cxnSp>
        <p:nvCxnSpPr>
          <p:cNvPr id="473" name="Google Shape;473;g31c424d337c_1_272"/>
          <p:cNvCxnSpPr/>
          <p:nvPr/>
        </p:nvCxnSpPr>
        <p:spPr>
          <a:xfrm>
            <a:off x="9613653" y="5006187"/>
            <a:ext cx="7645500" cy="0"/>
          </a:xfrm>
          <a:prstGeom prst="straightConnector1">
            <a:avLst/>
          </a:prstGeom>
          <a:noFill/>
          <a:ln w="9525" cap="flat" cmpd="sng">
            <a:solidFill>
              <a:srgbClr val="011523"/>
            </a:solidFill>
            <a:prstDash val="solid"/>
            <a:round/>
            <a:headEnd type="none" w="sm" len="sm"/>
            <a:tailEnd type="none" w="sm" len="sm"/>
          </a:ln>
        </p:spPr>
      </p:cxnSp>
      <p:cxnSp>
        <p:nvCxnSpPr>
          <p:cNvPr id="474" name="Google Shape;474;g31c424d337c_1_272"/>
          <p:cNvCxnSpPr/>
          <p:nvPr/>
        </p:nvCxnSpPr>
        <p:spPr>
          <a:xfrm>
            <a:off x="9613653" y="7533573"/>
            <a:ext cx="7645500" cy="0"/>
          </a:xfrm>
          <a:prstGeom prst="straightConnector1">
            <a:avLst/>
          </a:prstGeom>
          <a:noFill/>
          <a:ln w="9525" cap="flat" cmpd="sng">
            <a:solidFill>
              <a:srgbClr val="011523"/>
            </a:solidFill>
            <a:prstDash val="solid"/>
            <a:round/>
            <a:headEnd type="none" w="sm" len="sm"/>
            <a:tailEnd type="none" w="sm" len="sm"/>
          </a:ln>
        </p:spPr>
      </p:cxnSp>
      <p:sp>
        <p:nvSpPr>
          <p:cNvPr id="475" name="Google Shape;475;g31c424d337c_1_272"/>
          <p:cNvSpPr txBox="1"/>
          <p:nvPr/>
        </p:nvSpPr>
        <p:spPr>
          <a:xfrm>
            <a:off x="2310800" y="3095975"/>
            <a:ext cx="5604900" cy="1098762"/>
          </a:xfrm>
          <a:prstGeom prst="rect">
            <a:avLst/>
          </a:prstGeom>
          <a:noFill/>
          <a:ln>
            <a:noFill/>
          </a:ln>
        </p:spPr>
        <p:txBody>
          <a:bodyPr spcFirstLastPara="1" wrap="square" lIns="0" tIns="0" rIns="0" bIns="0" anchor="t" anchorCtr="0">
            <a:spAutoFit/>
          </a:bodyPr>
          <a:lstStyle/>
          <a:p>
            <a:pPr marL="457200" marR="0" lvl="0" indent="0" algn="r" rtl="0">
              <a:lnSpc>
                <a:spcPct val="140018"/>
              </a:lnSpc>
              <a:spcBef>
                <a:spcPts val="0"/>
              </a:spcBef>
              <a:spcAft>
                <a:spcPts val="0"/>
              </a:spcAft>
              <a:buNone/>
            </a:pPr>
            <a:r>
              <a:rPr lang="en-US" sz="1700" b="1" dirty="0" err="1">
                <a:solidFill>
                  <a:srgbClr val="011523"/>
                </a:solidFill>
              </a:rPr>
              <a:t>각자</a:t>
            </a:r>
            <a:r>
              <a:rPr lang="en-US" sz="1700" b="1" dirty="0">
                <a:solidFill>
                  <a:srgbClr val="011523"/>
                </a:solidFill>
              </a:rPr>
              <a:t> </a:t>
            </a:r>
            <a:r>
              <a:rPr lang="en-US" sz="1700" b="1" dirty="0" err="1">
                <a:solidFill>
                  <a:srgbClr val="011523"/>
                </a:solidFill>
              </a:rPr>
              <a:t>담당</a:t>
            </a:r>
            <a:r>
              <a:rPr lang="en-US" sz="1700" b="1" dirty="0">
                <a:solidFill>
                  <a:srgbClr val="011523"/>
                </a:solidFill>
              </a:rPr>
              <a:t> </a:t>
            </a:r>
            <a:r>
              <a:rPr lang="en-US" sz="1700" b="1" dirty="0" err="1">
                <a:solidFill>
                  <a:srgbClr val="011523"/>
                </a:solidFill>
              </a:rPr>
              <a:t>데이터를</a:t>
            </a:r>
            <a:r>
              <a:rPr lang="en-US" sz="1700" b="1" dirty="0">
                <a:solidFill>
                  <a:srgbClr val="011523"/>
                </a:solidFill>
              </a:rPr>
              <a:t> </a:t>
            </a:r>
            <a:r>
              <a:rPr lang="ko-KR" altLang="en-US" sz="1700" b="1" dirty="0" smtClean="0">
                <a:solidFill>
                  <a:srgbClr val="011523"/>
                </a:solidFill>
              </a:rPr>
              <a:t>수집</a:t>
            </a:r>
            <a:r>
              <a:rPr lang="en-US" altLang="ko-KR" sz="1700" b="1" dirty="0" smtClean="0">
                <a:solidFill>
                  <a:srgbClr val="011523"/>
                </a:solidFill>
              </a:rPr>
              <a:t>, </a:t>
            </a:r>
            <a:r>
              <a:rPr lang="ko-KR" altLang="en-US" sz="1700" b="1" dirty="0" smtClean="0">
                <a:solidFill>
                  <a:srgbClr val="011523"/>
                </a:solidFill>
              </a:rPr>
              <a:t>전처리</a:t>
            </a:r>
            <a:endParaRPr lang="en-US" altLang="ko-KR" sz="1700" b="1" dirty="0" smtClean="0">
              <a:solidFill>
                <a:srgbClr val="011523"/>
              </a:solidFill>
            </a:endParaRPr>
          </a:p>
          <a:p>
            <a:pPr marL="457200" marR="0" lvl="0" indent="0" algn="r" rtl="0">
              <a:lnSpc>
                <a:spcPct val="140018"/>
              </a:lnSpc>
              <a:spcBef>
                <a:spcPts val="0"/>
              </a:spcBef>
              <a:spcAft>
                <a:spcPts val="0"/>
              </a:spcAft>
              <a:buNone/>
            </a:pPr>
            <a:r>
              <a:rPr lang="ko-KR" altLang="en-US" sz="1700" b="1" dirty="0" smtClean="0">
                <a:solidFill>
                  <a:srgbClr val="011523"/>
                </a:solidFill>
              </a:rPr>
              <a:t>각자 담당 모델을 훈련</a:t>
            </a:r>
            <a:endParaRPr lang="en-US" altLang="ko-KR" sz="1700" b="1" dirty="0" smtClean="0">
              <a:solidFill>
                <a:srgbClr val="011523"/>
              </a:solidFill>
            </a:endParaRPr>
          </a:p>
          <a:p>
            <a:pPr marL="457200" marR="0" lvl="0" indent="0" algn="r" rtl="0">
              <a:lnSpc>
                <a:spcPct val="140018"/>
              </a:lnSpc>
              <a:spcBef>
                <a:spcPts val="0"/>
              </a:spcBef>
              <a:spcAft>
                <a:spcPts val="0"/>
              </a:spcAft>
              <a:buNone/>
            </a:pPr>
            <a:r>
              <a:rPr lang="ko-KR" altLang="en-US" sz="1700" b="1" dirty="0" smtClean="0">
                <a:solidFill>
                  <a:srgbClr val="011523"/>
                </a:solidFill>
              </a:rPr>
              <a:t>최고 성능의 모델을 조정</a:t>
            </a:r>
            <a:endParaRPr sz="1700" b="1" dirty="0">
              <a:solidFill>
                <a:srgbClr val="011523"/>
              </a:solidFill>
            </a:endParaRPr>
          </a:p>
        </p:txBody>
      </p:sp>
      <p:sp>
        <p:nvSpPr>
          <p:cNvPr id="476" name="Google Shape;476;g31c424d337c_1_272"/>
          <p:cNvSpPr txBox="1"/>
          <p:nvPr/>
        </p:nvSpPr>
        <p:spPr>
          <a:xfrm>
            <a:off x="9571942" y="5764143"/>
            <a:ext cx="7995786" cy="1538883"/>
          </a:xfrm>
          <a:prstGeom prst="rect">
            <a:avLst/>
          </a:prstGeom>
          <a:noFill/>
          <a:ln>
            <a:noFill/>
          </a:ln>
        </p:spPr>
        <p:txBody>
          <a:bodyPr spcFirstLastPara="1" wrap="square" lIns="0" tIns="0" rIns="0" bIns="0" anchor="t" anchorCtr="0">
            <a:spAutoFit/>
          </a:bodyPr>
          <a:lstStyle/>
          <a:p>
            <a:r>
              <a:rPr lang="ko-KR" altLang="en-US" sz="2000" b="1" dirty="0">
                <a:solidFill>
                  <a:srgbClr val="011523"/>
                </a:solidFill>
              </a:rPr>
              <a:t>아쉬운 점 </a:t>
            </a:r>
            <a:r>
              <a:rPr lang="en-US" altLang="ko-KR" sz="2000" b="1" dirty="0">
                <a:solidFill>
                  <a:srgbClr val="011523"/>
                </a:solidFill>
              </a:rPr>
              <a:t>:</a:t>
            </a:r>
            <a:r>
              <a:rPr lang="en-US" altLang="ko-KR" sz="2000" dirty="0">
                <a:solidFill>
                  <a:srgbClr val="011523"/>
                </a:solidFill>
              </a:rPr>
              <a:t> </a:t>
            </a:r>
            <a:endParaRPr lang="en-US" altLang="ko-KR" sz="2000" dirty="0" smtClean="0">
              <a:solidFill>
                <a:srgbClr val="011523"/>
              </a:solidFill>
            </a:endParaRPr>
          </a:p>
          <a:p>
            <a:r>
              <a:rPr lang="en-US" altLang="ko-KR" sz="2000" dirty="0">
                <a:solidFill>
                  <a:srgbClr val="011523"/>
                </a:solidFill>
              </a:rPr>
              <a:t>	</a:t>
            </a:r>
            <a:r>
              <a:rPr lang="ko-KR" altLang="en-US" sz="2000" dirty="0" smtClean="0">
                <a:solidFill>
                  <a:srgbClr val="011523"/>
                </a:solidFill>
              </a:rPr>
              <a:t>시간이 더 있었다면 더 넓은 범위의 </a:t>
            </a:r>
            <a:r>
              <a:rPr lang="ko-KR" altLang="en-US" sz="2000" dirty="0" err="1" smtClean="0">
                <a:solidFill>
                  <a:srgbClr val="011523"/>
                </a:solidFill>
              </a:rPr>
              <a:t>파라미터</a:t>
            </a:r>
            <a:r>
              <a:rPr lang="ko-KR" altLang="en-US" sz="2000" dirty="0" smtClean="0">
                <a:solidFill>
                  <a:srgbClr val="011523"/>
                </a:solidFill>
              </a:rPr>
              <a:t> 조정 가능</a:t>
            </a:r>
            <a:endParaRPr lang="en-US" altLang="ko-KR" sz="2000" dirty="0" smtClean="0">
              <a:solidFill>
                <a:srgbClr val="011523"/>
              </a:solidFill>
            </a:endParaRPr>
          </a:p>
          <a:p>
            <a:r>
              <a:rPr lang="ko-KR" altLang="en-US" sz="2000" b="1" dirty="0" smtClean="0">
                <a:solidFill>
                  <a:srgbClr val="011523"/>
                </a:solidFill>
              </a:rPr>
              <a:t>좋았던 </a:t>
            </a:r>
            <a:r>
              <a:rPr lang="ko-KR" altLang="en-US" sz="2000" b="1" dirty="0">
                <a:solidFill>
                  <a:srgbClr val="011523"/>
                </a:solidFill>
              </a:rPr>
              <a:t>점 </a:t>
            </a:r>
            <a:r>
              <a:rPr lang="en-US" altLang="ko-KR" sz="2000" b="1" dirty="0" smtClean="0">
                <a:solidFill>
                  <a:srgbClr val="011523"/>
                </a:solidFill>
              </a:rPr>
              <a:t>:</a:t>
            </a:r>
            <a:r>
              <a:rPr lang="en-US" altLang="ko-KR" sz="2000" dirty="0" smtClean="0">
                <a:solidFill>
                  <a:srgbClr val="011523"/>
                </a:solidFill>
              </a:rPr>
              <a:t> </a:t>
            </a:r>
          </a:p>
          <a:p>
            <a:r>
              <a:rPr lang="en-US" altLang="ko-KR" sz="2000" dirty="0">
                <a:solidFill>
                  <a:srgbClr val="011523"/>
                </a:solidFill>
              </a:rPr>
              <a:t>	</a:t>
            </a:r>
            <a:r>
              <a:rPr lang="ko-KR" altLang="en-US" sz="2000" dirty="0" smtClean="0">
                <a:solidFill>
                  <a:srgbClr val="011523"/>
                </a:solidFill>
              </a:rPr>
              <a:t>다양한 알고리즘의 활용</a:t>
            </a:r>
            <a:endParaRPr lang="en-US" altLang="ko-KR" sz="2000" dirty="0" smtClean="0">
              <a:solidFill>
                <a:srgbClr val="011523"/>
              </a:solidFill>
            </a:endParaRPr>
          </a:p>
          <a:p>
            <a:r>
              <a:rPr lang="en-US" altLang="ko-KR" sz="2000" dirty="0">
                <a:solidFill>
                  <a:srgbClr val="011523"/>
                </a:solidFill>
              </a:rPr>
              <a:t>	</a:t>
            </a:r>
            <a:r>
              <a:rPr lang="ko-KR" altLang="en-US" sz="2000" dirty="0" err="1" smtClean="0">
                <a:solidFill>
                  <a:srgbClr val="011523"/>
                </a:solidFill>
              </a:rPr>
              <a:t>머신러닝에</a:t>
            </a:r>
            <a:r>
              <a:rPr lang="ko-KR" altLang="en-US" sz="2000" dirty="0" smtClean="0">
                <a:solidFill>
                  <a:srgbClr val="011523"/>
                </a:solidFill>
              </a:rPr>
              <a:t> 대한 보다 깊은 이해</a:t>
            </a:r>
            <a:endParaRPr lang="en-US" altLang="ko-KR" sz="2000" dirty="0">
              <a:solidFill>
                <a:srgbClr val="011523"/>
              </a:solidFill>
            </a:endParaRPr>
          </a:p>
        </p:txBody>
      </p:sp>
      <p:sp>
        <p:nvSpPr>
          <p:cNvPr id="477" name="Google Shape;477;g31c424d337c_1_272"/>
          <p:cNvSpPr txBox="1"/>
          <p:nvPr/>
        </p:nvSpPr>
        <p:spPr>
          <a:xfrm>
            <a:off x="9571942" y="8328643"/>
            <a:ext cx="7995786" cy="1231106"/>
          </a:xfrm>
          <a:prstGeom prst="rect">
            <a:avLst/>
          </a:prstGeom>
          <a:noFill/>
          <a:ln>
            <a:noFill/>
          </a:ln>
        </p:spPr>
        <p:txBody>
          <a:bodyPr spcFirstLastPara="1" wrap="square" lIns="0" tIns="0" rIns="0" bIns="0" anchor="t" anchorCtr="0">
            <a:spAutoFit/>
          </a:bodyPr>
          <a:lstStyle/>
          <a:p>
            <a:r>
              <a:rPr lang="ko-KR" altLang="en-US" sz="2000" b="1" dirty="0">
                <a:solidFill>
                  <a:srgbClr val="011523"/>
                </a:solidFill>
              </a:rPr>
              <a:t>아쉬운 점 </a:t>
            </a:r>
            <a:r>
              <a:rPr lang="en-US" altLang="ko-KR" sz="2000" b="1" dirty="0">
                <a:solidFill>
                  <a:srgbClr val="011523"/>
                </a:solidFill>
              </a:rPr>
              <a:t>:</a:t>
            </a:r>
            <a:r>
              <a:rPr lang="en-US" altLang="ko-KR" sz="2000" dirty="0">
                <a:solidFill>
                  <a:srgbClr val="011523"/>
                </a:solidFill>
              </a:rPr>
              <a:t> </a:t>
            </a:r>
          </a:p>
          <a:p>
            <a:r>
              <a:rPr lang="en-US" altLang="ko-KR" sz="2000" dirty="0">
                <a:solidFill>
                  <a:srgbClr val="011523"/>
                </a:solidFill>
              </a:rPr>
              <a:t>	</a:t>
            </a:r>
            <a:r>
              <a:rPr lang="ko-KR" altLang="en-US" sz="2000" dirty="0" err="1" smtClean="0">
                <a:solidFill>
                  <a:srgbClr val="011523"/>
                </a:solidFill>
              </a:rPr>
              <a:t>파이썬이</a:t>
            </a:r>
            <a:r>
              <a:rPr lang="ko-KR" altLang="en-US" sz="2000" dirty="0" smtClean="0">
                <a:solidFill>
                  <a:srgbClr val="011523"/>
                </a:solidFill>
              </a:rPr>
              <a:t> 미숙해 다양한 작업을 하지 못 함</a:t>
            </a:r>
            <a:endParaRPr lang="en-US" altLang="ko-KR" sz="2000" dirty="0" smtClean="0">
              <a:solidFill>
                <a:srgbClr val="011523"/>
              </a:solidFill>
            </a:endParaRPr>
          </a:p>
          <a:p>
            <a:r>
              <a:rPr lang="ko-KR" altLang="en-US" sz="2000" b="1" dirty="0" smtClean="0">
                <a:solidFill>
                  <a:srgbClr val="011523"/>
                </a:solidFill>
              </a:rPr>
              <a:t>좋았던 </a:t>
            </a:r>
            <a:r>
              <a:rPr lang="ko-KR" altLang="en-US" sz="2000" b="1" dirty="0">
                <a:solidFill>
                  <a:srgbClr val="011523"/>
                </a:solidFill>
              </a:rPr>
              <a:t>점 </a:t>
            </a:r>
            <a:r>
              <a:rPr lang="en-US" altLang="ko-KR" sz="2000" b="1" dirty="0">
                <a:solidFill>
                  <a:srgbClr val="011523"/>
                </a:solidFill>
              </a:rPr>
              <a:t>:</a:t>
            </a:r>
            <a:r>
              <a:rPr lang="en-US" altLang="ko-KR" sz="2000" dirty="0">
                <a:solidFill>
                  <a:srgbClr val="011523"/>
                </a:solidFill>
              </a:rPr>
              <a:t> </a:t>
            </a:r>
          </a:p>
          <a:p>
            <a:r>
              <a:rPr lang="en-US" altLang="ko-KR" sz="2000" dirty="0">
                <a:solidFill>
                  <a:srgbClr val="011523"/>
                </a:solidFill>
              </a:rPr>
              <a:t>	</a:t>
            </a:r>
            <a:r>
              <a:rPr lang="ko-KR" altLang="en-US" sz="2000" dirty="0" smtClean="0">
                <a:solidFill>
                  <a:srgbClr val="011523"/>
                </a:solidFill>
              </a:rPr>
              <a:t>데이터 수집에 대한 이해</a:t>
            </a:r>
            <a:endParaRPr lang="en-US" altLang="ko-KR" sz="2000" dirty="0" smtClean="0">
              <a:solidFill>
                <a:srgbClr val="011523"/>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1523"/>
        </a:solidFill>
        <a:effectLst/>
      </p:bgPr>
    </p:bg>
    <p:spTree>
      <p:nvGrpSpPr>
        <p:cNvPr id="1" name="Shape 481"/>
        <p:cNvGrpSpPr/>
        <p:nvPr/>
      </p:nvGrpSpPr>
      <p:grpSpPr>
        <a:xfrm>
          <a:off x="0" y="0"/>
          <a:ext cx="0" cy="0"/>
          <a:chOff x="0" y="0"/>
          <a:chExt cx="0" cy="0"/>
        </a:xfrm>
      </p:grpSpPr>
      <p:sp>
        <p:nvSpPr>
          <p:cNvPr id="482" name="Google Shape;482;p10"/>
          <p:cNvSpPr txBox="1"/>
          <p:nvPr/>
        </p:nvSpPr>
        <p:spPr>
          <a:xfrm>
            <a:off x="2216203" y="3923656"/>
            <a:ext cx="5101071" cy="1428321"/>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US" sz="8359" b="0" i="0" u="none" strike="noStrike" cap="none">
                <a:solidFill>
                  <a:srgbClr val="FFFFFF"/>
                </a:solidFill>
                <a:latin typeface="DM Serif Display"/>
                <a:ea typeface="DM Serif Display"/>
                <a:cs typeface="DM Serif Display"/>
                <a:sym typeface="DM Serif Display"/>
              </a:rPr>
              <a:t>Thank You</a:t>
            </a:r>
            <a:endParaRPr/>
          </a:p>
        </p:txBody>
      </p:sp>
      <p:sp>
        <p:nvSpPr>
          <p:cNvPr id="483" name="Google Shape;483;p10"/>
          <p:cNvSpPr txBox="1"/>
          <p:nvPr/>
        </p:nvSpPr>
        <p:spPr>
          <a:xfrm>
            <a:off x="13940358" y="8885555"/>
            <a:ext cx="3318900" cy="473976"/>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ko-KR" altLang="en-US" sz="2200" dirty="0" smtClean="0">
                <a:solidFill>
                  <a:srgbClr val="FFFFFF"/>
                </a:solidFill>
              </a:rPr>
              <a:t>아파트</a:t>
            </a:r>
            <a:endParaRPr dirty="0"/>
          </a:p>
        </p:txBody>
      </p:sp>
      <p:grpSp>
        <p:nvGrpSpPr>
          <p:cNvPr id="484" name="Google Shape;484;p10"/>
          <p:cNvGrpSpPr/>
          <p:nvPr/>
        </p:nvGrpSpPr>
        <p:grpSpPr>
          <a:xfrm>
            <a:off x="15903369" y="1028700"/>
            <a:ext cx="1355931" cy="1904904"/>
            <a:chOff x="0" y="0"/>
            <a:chExt cx="1807908" cy="2539872"/>
          </a:xfrm>
        </p:grpSpPr>
        <p:grpSp>
          <p:nvGrpSpPr>
            <p:cNvPr id="485" name="Google Shape;485;p10"/>
            <p:cNvGrpSpPr/>
            <p:nvPr/>
          </p:nvGrpSpPr>
          <p:grpSpPr>
            <a:xfrm>
              <a:off x="0" y="0"/>
              <a:ext cx="1807908" cy="1807908"/>
              <a:chOff x="0" y="0"/>
              <a:chExt cx="812800" cy="812800"/>
            </a:xfrm>
          </p:grpSpPr>
          <p:sp>
            <p:nvSpPr>
              <p:cNvPr id="486" name="Google Shape;486;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8" name="Google Shape;488;p10"/>
            <p:cNvGrpSpPr/>
            <p:nvPr/>
          </p:nvGrpSpPr>
          <p:grpSpPr>
            <a:xfrm>
              <a:off x="0" y="731964"/>
              <a:ext cx="1807908" cy="1807908"/>
              <a:chOff x="0" y="0"/>
              <a:chExt cx="812800" cy="812800"/>
            </a:xfrm>
          </p:grpSpPr>
          <p:sp>
            <p:nvSpPr>
              <p:cNvPr id="489" name="Google Shape;489;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126"/>
        <p:cNvGrpSpPr/>
        <p:nvPr/>
      </p:nvGrpSpPr>
      <p:grpSpPr>
        <a:xfrm>
          <a:off x="0" y="0"/>
          <a:ext cx="0" cy="0"/>
          <a:chOff x="0" y="0"/>
          <a:chExt cx="0" cy="0"/>
        </a:xfrm>
      </p:grpSpPr>
      <p:sp>
        <p:nvSpPr>
          <p:cNvPr id="127" name="Google Shape;127;p3"/>
          <p:cNvSpPr txBox="1"/>
          <p:nvPr/>
        </p:nvSpPr>
        <p:spPr>
          <a:xfrm>
            <a:off x="774195" y="660400"/>
            <a:ext cx="5164800" cy="6156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b="0" i="0" u="none" strike="noStrike" cap="none">
                <a:solidFill>
                  <a:srgbClr val="011523"/>
                </a:solidFill>
                <a:latin typeface="DM Serif Display"/>
                <a:ea typeface="DM Serif Display"/>
                <a:cs typeface="DM Serif Display"/>
                <a:sym typeface="DM Serif Display"/>
              </a:rPr>
              <a:t>1. </a:t>
            </a:r>
            <a:r>
              <a:rPr lang="en-US" sz="3999">
                <a:solidFill>
                  <a:srgbClr val="011523"/>
                </a:solidFill>
                <a:latin typeface="DM Serif Display"/>
                <a:ea typeface="DM Serif Display"/>
                <a:cs typeface="DM Serif Display"/>
                <a:sym typeface="DM Serif Display"/>
              </a:rPr>
              <a:t>Project Overview</a:t>
            </a:r>
            <a:endParaRPr sz="3999">
              <a:solidFill>
                <a:srgbClr val="011523"/>
              </a:solidFill>
              <a:latin typeface="DM Serif Display"/>
              <a:ea typeface="DM Serif Display"/>
              <a:cs typeface="DM Serif Display"/>
              <a:sym typeface="DM Serif Display"/>
            </a:endParaRPr>
          </a:p>
        </p:txBody>
      </p:sp>
      <p:sp>
        <p:nvSpPr>
          <p:cNvPr id="128" name="Google Shape;128;p3"/>
          <p:cNvSpPr txBox="1"/>
          <p:nvPr/>
        </p:nvSpPr>
        <p:spPr>
          <a:xfrm>
            <a:off x="13784304" y="650875"/>
            <a:ext cx="3783600" cy="615600"/>
          </a:xfrm>
          <a:prstGeom prst="rect">
            <a:avLst/>
          </a:prstGeom>
          <a:noFill/>
          <a:ln>
            <a:noFill/>
          </a:ln>
        </p:spPr>
        <p:txBody>
          <a:bodyPr spcFirstLastPara="1" wrap="square" lIns="0" tIns="0" rIns="0" bIns="0" anchor="t" anchorCtr="0">
            <a:spAutoFit/>
          </a:bodyPr>
          <a:lstStyle/>
          <a:p>
            <a:pPr marL="0" marR="0" lvl="0" indent="0" algn="r" rtl="0">
              <a:lnSpc>
                <a:spcPct val="140010"/>
              </a:lnSpc>
              <a:spcBef>
                <a:spcPts val="0"/>
              </a:spcBef>
              <a:spcAft>
                <a:spcPts val="0"/>
              </a:spcAft>
              <a:buNone/>
            </a:pPr>
            <a:r>
              <a:rPr lang="en-US" sz="3999">
                <a:solidFill>
                  <a:srgbClr val="011523"/>
                </a:solidFill>
              </a:rPr>
              <a:t>프로젝트 개요</a:t>
            </a:r>
            <a:endParaRPr/>
          </a:p>
        </p:txBody>
      </p:sp>
      <p:sp>
        <p:nvSpPr>
          <p:cNvPr id="129" name="Google Shape;129;p3"/>
          <p:cNvSpPr txBox="1"/>
          <p:nvPr/>
        </p:nvSpPr>
        <p:spPr>
          <a:xfrm>
            <a:off x="903150" y="1601375"/>
            <a:ext cx="16481700" cy="200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3000">
                <a:solidFill>
                  <a:srgbClr val="011523"/>
                </a:solidFill>
                <a:latin typeface="DM Serif Display"/>
                <a:ea typeface="DM Serif Display"/>
                <a:cs typeface="DM Serif Display"/>
                <a:sym typeface="DM Serif Display"/>
              </a:rPr>
              <a:t>매매가 예측</a:t>
            </a:r>
            <a:endParaRPr sz="13000"/>
          </a:p>
        </p:txBody>
      </p:sp>
      <p:sp>
        <p:nvSpPr>
          <p:cNvPr id="130" name="Google Shape;130;p3"/>
          <p:cNvSpPr txBox="1"/>
          <p:nvPr/>
        </p:nvSpPr>
        <p:spPr>
          <a:xfrm>
            <a:off x="720100" y="4210123"/>
            <a:ext cx="16847700" cy="9543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1" dirty="0" err="1">
                <a:solidFill>
                  <a:srgbClr val="011523"/>
                </a:solidFill>
              </a:rPr>
              <a:t>주제</a:t>
            </a:r>
            <a:r>
              <a:rPr lang="en-US" sz="3000" b="1" dirty="0">
                <a:solidFill>
                  <a:srgbClr val="011523"/>
                </a:solidFill>
              </a:rPr>
              <a:t> </a:t>
            </a:r>
            <a:r>
              <a:rPr lang="en-US" sz="3000" b="1" dirty="0" err="1">
                <a:solidFill>
                  <a:srgbClr val="011523"/>
                </a:solidFill>
              </a:rPr>
              <a:t>선정</a:t>
            </a:r>
            <a:r>
              <a:rPr lang="en-US" sz="3000" b="1" dirty="0">
                <a:solidFill>
                  <a:srgbClr val="011523"/>
                </a:solidFill>
              </a:rPr>
              <a:t> </a:t>
            </a:r>
            <a:r>
              <a:rPr lang="en-US" sz="3000" b="1" dirty="0" err="1">
                <a:solidFill>
                  <a:srgbClr val="011523"/>
                </a:solidFill>
              </a:rPr>
              <a:t>배경</a:t>
            </a:r>
            <a:r>
              <a:rPr lang="en-US" sz="2000" dirty="0">
                <a:solidFill>
                  <a:srgbClr val="011523"/>
                </a:solidFill>
              </a:rPr>
              <a:t/>
            </a:r>
            <a:br>
              <a:rPr lang="en-US" sz="2000" dirty="0">
                <a:solidFill>
                  <a:srgbClr val="011523"/>
                </a:solidFill>
              </a:rPr>
            </a:br>
            <a:r>
              <a:rPr lang="en-US" sz="2000" dirty="0" err="1">
                <a:solidFill>
                  <a:srgbClr val="011523"/>
                </a:solidFill>
              </a:rPr>
              <a:t>서울시</a:t>
            </a:r>
            <a:r>
              <a:rPr lang="en-US" sz="2000" dirty="0">
                <a:solidFill>
                  <a:srgbClr val="011523"/>
                </a:solidFill>
              </a:rPr>
              <a:t> </a:t>
            </a:r>
            <a:r>
              <a:rPr lang="en-US" sz="2000" dirty="0" err="1">
                <a:solidFill>
                  <a:srgbClr val="011523"/>
                </a:solidFill>
              </a:rPr>
              <a:t>아파트</a:t>
            </a:r>
            <a:r>
              <a:rPr lang="en-US" sz="2000" dirty="0">
                <a:solidFill>
                  <a:srgbClr val="011523"/>
                </a:solidFill>
              </a:rPr>
              <a:t> </a:t>
            </a:r>
            <a:r>
              <a:rPr lang="en-US" sz="2000" dirty="0" err="1">
                <a:solidFill>
                  <a:srgbClr val="011523"/>
                </a:solidFill>
              </a:rPr>
              <a:t>매매가는</a:t>
            </a:r>
            <a:r>
              <a:rPr lang="en-US" sz="2000" dirty="0">
                <a:solidFill>
                  <a:srgbClr val="011523"/>
                </a:solidFill>
              </a:rPr>
              <a:t> </a:t>
            </a:r>
            <a:r>
              <a:rPr lang="en-US" sz="2000" dirty="0" err="1">
                <a:solidFill>
                  <a:srgbClr val="011523"/>
                </a:solidFill>
              </a:rPr>
              <a:t>부동산</a:t>
            </a:r>
            <a:r>
              <a:rPr lang="en-US" sz="2000" dirty="0">
                <a:solidFill>
                  <a:srgbClr val="011523"/>
                </a:solidFill>
              </a:rPr>
              <a:t> </a:t>
            </a:r>
            <a:r>
              <a:rPr lang="en-US" sz="2000" dirty="0" err="1">
                <a:solidFill>
                  <a:srgbClr val="011523"/>
                </a:solidFill>
              </a:rPr>
              <a:t>시장의</a:t>
            </a:r>
            <a:r>
              <a:rPr lang="en-US" sz="2000" dirty="0">
                <a:solidFill>
                  <a:srgbClr val="011523"/>
                </a:solidFill>
              </a:rPr>
              <a:t> </a:t>
            </a:r>
            <a:r>
              <a:rPr lang="en-US" sz="2000" dirty="0" err="1">
                <a:solidFill>
                  <a:srgbClr val="011523"/>
                </a:solidFill>
              </a:rPr>
              <a:t>주요</a:t>
            </a:r>
            <a:r>
              <a:rPr lang="en-US" sz="2000" dirty="0">
                <a:solidFill>
                  <a:srgbClr val="011523"/>
                </a:solidFill>
              </a:rPr>
              <a:t> </a:t>
            </a:r>
            <a:r>
              <a:rPr lang="en-US" sz="2000" dirty="0" err="1">
                <a:solidFill>
                  <a:srgbClr val="011523"/>
                </a:solidFill>
              </a:rPr>
              <a:t>지표</a:t>
            </a:r>
            <a:r>
              <a:rPr lang="en-US" sz="2000" dirty="0">
                <a:solidFill>
                  <a:srgbClr val="011523"/>
                </a:solidFill>
              </a:rPr>
              <a:t>. </a:t>
            </a:r>
            <a:r>
              <a:rPr lang="en-US" sz="2000" dirty="0" err="1">
                <a:solidFill>
                  <a:srgbClr val="011523"/>
                </a:solidFill>
              </a:rPr>
              <a:t>따라서</a:t>
            </a:r>
            <a:r>
              <a:rPr lang="en-US" sz="2000" dirty="0">
                <a:solidFill>
                  <a:srgbClr val="011523"/>
                </a:solidFill>
              </a:rPr>
              <a:t> </a:t>
            </a:r>
            <a:r>
              <a:rPr lang="en-US" sz="2000" dirty="0" err="1">
                <a:solidFill>
                  <a:srgbClr val="011523"/>
                </a:solidFill>
              </a:rPr>
              <a:t>시민과</a:t>
            </a:r>
            <a:r>
              <a:rPr lang="en-US" sz="2000" dirty="0">
                <a:solidFill>
                  <a:srgbClr val="011523"/>
                </a:solidFill>
              </a:rPr>
              <a:t> </a:t>
            </a:r>
            <a:r>
              <a:rPr lang="en-US" sz="2000" dirty="0" err="1">
                <a:solidFill>
                  <a:srgbClr val="011523"/>
                </a:solidFill>
              </a:rPr>
              <a:t>투자자들에게</a:t>
            </a:r>
            <a:r>
              <a:rPr lang="en-US" sz="2000" dirty="0">
                <a:solidFill>
                  <a:srgbClr val="011523"/>
                </a:solidFill>
              </a:rPr>
              <a:t> </a:t>
            </a:r>
            <a:r>
              <a:rPr lang="en-US" sz="2000" dirty="0" err="1">
                <a:solidFill>
                  <a:srgbClr val="011523"/>
                </a:solidFill>
              </a:rPr>
              <a:t>중요한</a:t>
            </a:r>
            <a:r>
              <a:rPr lang="en-US" sz="2000" dirty="0">
                <a:solidFill>
                  <a:srgbClr val="011523"/>
                </a:solidFill>
              </a:rPr>
              <a:t> </a:t>
            </a:r>
            <a:r>
              <a:rPr lang="en-US" sz="2000" dirty="0" err="1">
                <a:solidFill>
                  <a:srgbClr val="011523"/>
                </a:solidFill>
              </a:rPr>
              <a:t>의사결정</a:t>
            </a:r>
            <a:r>
              <a:rPr lang="en-US" sz="2000" dirty="0">
                <a:solidFill>
                  <a:srgbClr val="011523"/>
                </a:solidFill>
              </a:rPr>
              <a:t> </a:t>
            </a:r>
            <a:r>
              <a:rPr lang="en-US" sz="2000" dirty="0" err="1">
                <a:solidFill>
                  <a:srgbClr val="011523"/>
                </a:solidFill>
              </a:rPr>
              <a:t>정보를</a:t>
            </a:r>
            <a:r>
              <a:rPr lang="en-US" sz="2000" dirty="0">
                <a:solidFill>
                  <a:srgbClr val="011523"/>
                </a:solidFill>
              </a:rPr>
              <a:t> </a:t>
            </a:r>
            <a:r>
              <a:rPr lang="en-US" sz="2000" dirty="0" err="1">
                <a:solidFill>
                  <a:srgbClr val="011523"/>
                </a:solidFill>
              </a:rPr>
              <a:t>제공</a:t>
            </a:r>
            <a:endParaRPr sz="2000" dirty="0">
              <a:solidFill>
                <a:srgbClr val="011523"/>
              </a:solidFill>
            </a:endParaRPr>
          </a:p>
        </p:txBody>
      </p:sp>
      <p:sp>
        <p:nvSpPr>
          <p:cNvPr id="132" name="Google Shape;132;p3"/>
          <p:cNvSpPr/>
          <p:nvPr/>
        </p:nvSpPr>
        <p:spPr>
          <a:xfrm>
            <a:off x="1653837" y="5676075"/>
            <a:ext cx="3405529" cy="607570"/>
          </a:xfrm>
          <a:custGeom>
            <a:avLst/>
            <a:gdLst/>
            <a:ahLst/>
            <a:cxnLst/>
            <a:rect l="l" t="t" r="r" b="b"/>
            <a:pathLst>
              <a:path w="577453" h="159992" extrusionOk="0">
                <a:moveTo>
                  <a:pt x="79996" y="0"/>
                </a:moveTo>
                <a:lnTo>
                  <a:pt x="497457" y="0"/>
                </a:lnTo>
                <a:cubicBezTo>
                  <a:pt x="518674" y="0"/>
                  <a:pt x="539021" y="8428"/>
                  <a:pt x="554023" y="23430"/>
                </a:cubicBezTo>
                <a:cubicBezTo>
                  <a:pt x="569025" y="38432"/>
                  <a:pt x="577453" y="58780"/>
                  <a:pt x="577453" y="79996"/>
                </a:cubicBezTo>
                <a:lnTo>
                  <a:pt x="577453" y="79996"/>
                </a:lnTo>
                <a:cubicBezTo>
                  <a:pt x="577453" y="101212"/>
                  <a:pt x="569025" y="121559"/>
                  <a:pt x="554023" y="136562"/>
                </a:cubicBezTo>
                <a:cubicBezTo>
                  <a:pt x="539021" y="151564"/>
                  <a:pt x="518674" y="159992"/>
                  <a:pt x="497457" y="159992"/>
                </a:cubicBezTo>
                <a:lnTo>
                  <a:pt x="79996" y="159992"/>
                </a:lnTo>
                <a:cubicBezTo>
                  <a:pt x="58780" y="159992"/>
                  <a:pt x="38432" y="151564"/>
                  <a:pt x="23430" y="136562"/>
                </a:cubicBezTo>
                <a:cubicBezTo>
                  <a:pt x="8428" y="121559"/>
                  <a:pt x="0" y="101212"/>
                  <a:pt x="0" y="79996"/>
                </a:cubicBezTo>
                <a:lnTo>
                  <a:pt x="0" y="79996"/>
                </a:lnTo>
                <a:cubicBezTo>
                  <a:pt x="0" y="58780"/>
                  <a:pt x="8428" y="38432"/>
                  <a:pt x="23430" y="23430"/>
                </a:cubicBezTo>
                <a:cubicBezTo>
                  <a:pt x="38432" y="8428"/>
                  <a:pt x="58780" y="0"/>
                  <a:pt x="79996" y="0"/>
                </a:cubicBezTo>
                <a:close/>
              </a:path>
            </a:pathLst>
          </a:custGeom>
          <a:solidFill>
            <a:srgbClr val="000000">
              <a:alpha val="0"/>
            </a:srgbClr>
          </a:solidFill>
          <a:ln w="9525" cap="rnd" cmpd="sng">
            <a:solidFill>
              <a:srgbClr val="0115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txBox="1"/>
          <p:nvPr/>
        </p:nvSpPr>
        <p:spPr>
          <a:xfrm>
            <a:off x="2260401" y="5785961"/>
            <a:ext cx="2192400" cy="387798"/>
          </a:xfrm>
          <a:prstGeom prst="rect">
            <a:avLst/>
          </a:prstGeom>
          <a:noFill/>
          <a:ln>
            <a:noFill/>
          </a:ln>
        </p:spPr>
        <p:txBody>
          <a:bodyPr spcFirstLastPara="1" wrap="square" lIns="0" tIns="0" rIns="0" bIns="0" anchor="ctr" anchorCtr="0">
            <a:spAutoFit/>
          </a:bodyPr>
          <a:lstStyle/>
          <a:p>
            <a:pPr marL="0" marR="0" lvl="0" indent="0" algn="ctr" rtl="0">
              <a:lnSpc>
                <a:spcPct val="140000"/>
              </a:lnSpc>
              <a:spcBef>
                <a:spcPts val="0"/>
              </a:spcBef>
              <a:spcAft>
                <a:spcPts val="0"/>
              </a:spcAft>
              <a:buNone/>
            </a:pPr>
            <a:r>
              <a:rPr lang="en-US" sz="1800" dirty="0" err="1">
                <a:solidFill>
                  <a:srgbClr val="011523"/>
                </a:solidFill>
              </a:rPr>
              <a:t>프로젝트</a:t>
            </a:r>
            <a:r>
              <a:rPr lang="en-US" sz="1800" dirty="0">
                <a:solidFill>
                  <a:srgbClr val="011523"/>
                </a:solidFill>
              </a:rPr>
              <a:t> </a:t>
            </a:r>
            <a:r>
              <a:rPr lang="en-US" sz="1800" dirty="0" err="1">
                <a:solidFill>
                  <a:srgbClr val="011523"/>
                </a:solidFill>
              </a:rPr>
              <a:t>개요</a:t>
            </a:r>
            <a:endParaRPr dirty="0"/>
          </a:p>
        </p:txBody>
      </p:sp>
      <p:sp>
        <p:nvSpPr>
          <p:cNvPr id="134" name="Google Shape;134;p3"/>
          <p:cNvSpPr/>
          <p:nvPr/>
        </p:nvSpPr>
        <p:spPr>
          <a:xfrm>
            <a:off x="1477836" y="6460224"/>
            <a:ext cx="3757552" cy="34009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err="1">
                <a:latin typeface="Calibri"/>
                <a:ea typeface="Calibri"/>
                <a:cs typeface="Calibri"/>
                <a:sym typeface="Calibri"/>
              </a:rPr>
              <a:t>서울시</a:t>
            </a:r>
            <a:r>
              <a:rPr lang="en-US" sz="2000" dirty="0">
                <a:latin typeface="Calibri"/>
                <a:ea typeface="Calibri"/>
                <a:cs typeface="Calibri"/>
                <a:sym typeface="Calibri"/>
              </a:rPr>
              <a:t> </a:t>
            </a:r>
            <a:r>
              <a:rPr lang="en-US" sz="2000" dirty="0" err="1">
                <a:latin typeface="Calibri"/>
                <a:ea typeface="Calibri"/>
                <a:cs typeface="Calibri"/>
                <a:sym typeface="Calibri"/>
              </a:rPr>
              <a:t>아파트</a:t>
            </a:r>
            <a:r>
              <a:rPr lang="en-US" sz="2000" dirty="0">
                <a:latin typeface="Calibri"/>
                <a:ea typeface="Calibri"/>
                <a:cs typeface="Calibri"/>
                <a:sym typeface="Calibri"/>
              </a:rPr>
              <a:t> </a:t>
            </a:r>
            <a:r>
              <a:rPr lang="en-US" sz="2000" dirty="0" err="1">
                <a:latin typeface="Calibri"/>
                <a:ea typeface="Calibri"/>
                <a:cs typeface="Calibri"/>
                <a:sym typeface="Calibri"/>
              </a:rPr>
              <a:t>매매가</a:t>
            </a:r>
            <a:r>
              <a:rPr lang="en-US" sz="2000" dirty="0">
                <a:latin typeface="Calibri"/>
                <a:ea typeface="Calibri"/>
                <a:cs typeface="Calibri"/>
                <a:sym typeface="Calibri"/>
              </a:rPr>
              <a:t> </a:t>
            </a:r>
            <a:r>
              <a:rPr lang="en-US" sz="2000" dirty="0" err="1">
                <a:latin typeface="Calibri"/>
                <a:ea typeface="Calibri"/>
                <a:cs typeface="Calibri"/>
                <a:sym typeface="Calibri"/>
              </a:rPr>
              <a:t>예측</a:t>
            </a:r>
            <a:r>
              <a:rPr lang="en-US" sz="2000" dirty="0">
                <a:latin typeface="Calibri"/>
                <a:ea typeface="Calibri"/>
                <a:cs typeface="Calibri"/>
                <a:sym typeface="Calibri"/>
              </a:rPr>
              <a:t> </a:t>
            </a:r>
            <a:r>
              <a:rPr lang="en-US" sz="2000" dirty="0" err="1">
                <a:latin typeface="Calibri"/>
                <a:ea typeface="Calibri"/>
                <a:cs typeface="Calibri"/>
                <a:sym typeface="Calibri"/>
              </a:rPr>
              <a:t>머신러닝</a:t>
            </a:r>
            <a:r>
              <a:rPr lang="en-US" sz="2000" dirty="0">
                <a:latin typeface="Calibri"/>
                <a:ea typeface="Calibri"/>
                <a:cs typeface="Calibri"/>
                <a:sym typeface="Calibri"/>
              </a:rPr>
              <a:t> </a:t>
            </a:r>
            <a:r>
              <a:rPr lang="en-US" sz="2000" dirty="0" err="1">
                <a:latin typeface="Calibri"/>
                <a:ea typeface="Calibri"/>
                <a:cs typeface="Calibri"/>
                <a:sym typeface="Calibri"/>
              </a:rPr>
              <a:t>모델</a:t>
            </a:r>
            <a:r>
              <a:rPr lang="en-US" sz="2000" dirty="0">
                <a:latin typeface="Calibri"/>
                <a:ea typeface="Calibri"/>
                <a:cs typeface="Calibri"/>
                <a:sym typeface="Calibri"/>
              </a:rPr>
              <a:t> </a:t>
            </a:r>
            <a:r>
              <a:rPr lang="en-US" sz="2000" dirty="0" err="1">
                <a:latin typeface="Calibri"/>
                <a:ea typeface="Calibri"/>
                <a:cs typeface="Calibri"/>
                <a:sym typeface="Calibri"/>
              </a:rPr>
              <a:t>개발</a:t>
            </a:r>
            <a:endParaRPr sz="2000" dirty="0">
              <a:latin typeface="Calibri"/>
              <a:ea typeface="Calibri"/>
              <a:cs typeface="Calibri"/>
              <a:sym typeface="Calibri"/>
            </a:endParaRPr>
          </a:p>
          <a:p>
            <a:pPr marL="0" lvl="0" indent="0" algn="ctr" rtl="0">
              <a:spcBef>
                <a:spcPts val="0"/>
              </a:spcBef>
              <a:spcAft>
                <a:spcPts val="0"/>
              </a:spcAft>
              <a:buNone/>
            </a:pPr>
            <a:endParaRPr sz="2000" dirty="0">
              <a:latin typeface="Calibri"/>
              <a:ea typeface="Calibri"/>
              <a:cs typeface="Calibri"/>
              <a:sym typeface="Calibri"/>
            </a:endParaRPr>
          </a:p>
          <a:p>
            <a:pPr marL="0" lvl="0" indent="0" algn="ctr" rtl="0">
              <a:spcBef>
                <a:spcPts val="0"/>
              </a:spcBef>
              <a:spcAft>
                <a:spcPts val="0"/>
              </a:spcAft>
              <a:buNone/>
            </a:pPr>
            <a:r>
              <a:rPr lang="en-US" sz="2000" dirty="0" err="1">
                <a:latin typeface="Calibri"/>
                <a:ea typeface="Calibri"/>
                <a:cs typeface="Calibri"/>
                <a:sym typeface="Calibri"/>
              </a:rPr>
              <a:t>주요</a:t>
            </a:r>
            <a:r>
              <a:rPr lang="en-US" sz="2000" dirty="0">
                <a:latin typeface="Calibri"/>
                <a:ea typeface="Calibri"/>
                <a:cs typeface="Calibri"/>
                <a:sym typeface="Calibri"/>
              </a:rPr>
              <a:t> </a:t>
            </a:r>
            <a:r>
              <a:rPr lang="en-US" sz="2000" dirty="0" err="1">
                <a:latin typeface="Calibri"/>
                <a:ea typeface="Calibri"/>
                <a:cs typeface="Calibri"/>
                <a:sym typeface="Calibri"/>
              </a:rPr>
              <a:t>데이터</a:t>
            </a:r>
            <a:endParaRPr sz="2000" dirty="0">
              <a:latin typeface="Calibri"/>
              <a:ea typeface="Calibri"/>
              <a:cs typeface="Calibri"/>
              <a:sym typeface="Calibri"/>
            </a:endParaRPr>
          </a:p>
          <a:p>
            <a:pPr marL="0" lvl="0" indent="0" algn="ctr" rtl="0">
              <a:spcBef>
                <a:spcPts val="0"/>
              </a:spcBef>
              <a:spcAft>
                <a:spcPts val="0"/>
              </a:spcAft>
              <a:buNone/>
            </a:pPr>
            <a:r>
              <a:rPr lang="en-US" sz="2000" dirty="0" err="1">
                <a:latin typeface="Calibri"/>
                <a:ea typeface="Calibri"/>
                <a:cs typeface="Calibri"/>
                <a:sym typeface="Calibri"/>
              </a:rPr>
              <a:t>아파트</a:t>
            </a:r>
            <a:r>
              <a:rPr lang="en-US" sz="2000" dirty="0">
                <a:latin typeface="Calibri"/>
                <a:ea typeface="Calibri"/>
                <a:cs typeface="Calibri"/>
                <a:sym typeface="Calibri"/>
              </a:rPr>
              <a:t> </a:t>
            </a:r>
            <a:r>
              <a:rPr lang="en-US" sz="2000" dirty="0" err="1">
                <a:latin typeface="Calibri"/>
                <a:ea typeface="Calibri"/>
                <a:cs typeface="Calibri"/>
                <a:sym typeface="Calibri"/>
              </a:rPr>
              <a:t>매매</a:t>
            </a:r>
            <a:r>
              <a:rPr lang="en-US" sz="2000" dirty="0">
                <a:latin typeface="Calibri"/>
                <a:ea typeface="Calibri"/>
                <a:cs typeface="Calibri"/>
                <a:sym typeface="Calibri"/>
              </a:rPr>
              <a:t> </a:t>
            </a:r>
            <a:r>
              <a:rPr lang="en-US" sz="2000" dirty="0" err="1">
                <a:latin typeface="Calibri"/>
                <a:ea typeface="Calibri"/>
                <a:cs typeface="Calibri"/>
                <a:sym typeface="Calibri"/>
              </a:rPr>
              <a:t>실거래가</a:t>
            </a:r>
            <a:r>
              <a:rPr lang="en-US" sz="2000" dirty="0">
                <a:latin typeface="Calibri"/>
                <a:ea typeface="Calibri"/>
                <a:cs typeface="Calibri"/>
                <a:sym typeface="Calibri"/>
              </a:rPr>
              <a:t> </a:t>
            </a:r>
            <a:r>
              <a:rPr lang="en-US" sz="2000" dirty="0" err="1">
                <a:latin typeface="Calibri"/>
                <a:ea typeface="Calibri"/>
                <a:cs typeface="Calibri"/>
                <a:sym typeface="Calibri"/>
              </a:rPr>
              <a:t>데이터</a:t>
            </a:r>
            <a:r>
              <a:rPr lang="en-US" sz="2000" dirty="0">
                <a:latin typeface="Calibri"/>
                <a:ea typeface="Calibri"/>
                <a:cs typeface="Calibri"/>
                <a:sym typeface="Calibri"/>
              </a:rPr>
              <a:t> 등</a:t>
            </a:r>
            <a:endParaRPr sz="2000" dirty="0">
              <a:latin typeface="Calibri"/>
              <a:ea typeface="Calibri"/>
              <a:cs typeface="Calibri"/>
              <a:sym typeface="Calibri"/>
            </a:endParaRPr>
          </a:p>
          <a:p>
            <a:pPr marL="0" lvl="0" indent="0" algn="ctr" rtl="0">
              <a:spcBef>
                <a:spcPts val="0"/>
              </a:spcBef>
              <a:spcAft>
                <a:spcPts val="0"/>
              </a:spcAft>
              <a:buNone/>
            </a:pPr>
            <a:endParaRPr sz="2000" dirty="0">
              <a:latin typeface="Calibri"/>
              <a:ea typeface="Calibri"/>
              <a:cs typeface="Calibri"/>
              <a:sym typeface="Calibri"/>
            </a:endParaRPr>
          </a:p>
          <a:p>
            <a:pPr marL="0" lvl="0" indent="0" algn="ctr" rtl="0">
              <a:spcBef>
                <a:spcPts val="0"/>
              </a:spcBef>
              <a:spcAft>
                <a:spcPts val="0"/>
              </a:spcAft>
              <a:buNone/>
            </a:pPr>
            <a:r>
              <a:rPr lang="en-US" sz="2000" dirty="0" err="1">
                <a:latin typeface="Calibri"/>
                <a:ea typeface="Calibri"/>
                <a:cs typeface="Calibri"/>
                <a:sym typeface="Calibri"/>
              </a:rPr>
              <a:t>데이터</a:t>
            </a:r>
            <a:r>
              <a:rPr lang="en-US" sz="2000" dirty="0">
                <a:latin typeface="Calibri"/>
                <a:ea typeface="Calibri"/>
                <a:cs typeface="Calibri"/>
                <a:sym typeface="Calibri"/>
              </a:rPr>
              <a:t> </a:t>
            </a:r>
            <a:r>
              <a:rPr lang="en-US" sz="2000" dirty="0" err="1">
                <a:latin typeface="Calibri"/>
                <a:ea typeface="Calibri"/>
                <a:cs typeface="Calibri"/>
                <a:sym typeface="Calibri"/>
              </a:rPr>
              <a:t>전처리</a:t>
            </a:r>
            <a:r>
              <a:rPr lang="en-US" sz="2000" dirty="0">
                <a:latin typeface="Calibri"/>
                <a:ea typeface="Calibri"/>
                <a:cs typeface="Calibri"/>
                <a:sym typeface="Calibri"/>
              </a:rPr>
              <a:t> 및 </a:t>
            </a:r>
            <a:r>
              <a:rPr lang="en-US" sz="2000" dirty="0" err="1">
                <a:latin typeface="Calibri"/>
                <a:ea typeface="Calibri"/>
                <a:cs typeface="Calibri"/>
                <a:sym typeface="Calibri"/>
              </a:rPr>
              <a:t>분석</a:t>
            </a:r>
            <a:endParaRPr sz="2000" dirty="0">
              <a:latin typeface="Calibri"/>
              <a:ea typeface="Calibri"/>
              <a:cs typeface="Calibri"/>
              <a:sym typeface="Calibri"/>
            </a:endParaRPr>
          </a:p>
          <a:p>
            <a:pPr marL="0" lvl="0" indent="0" algn="ctr" rtl="0">
              <a:spcBef>
                <a:spcPts val="0"/>
              </a:spcBef>
              <a:spcAft>
                <a:spcPts val="0"/>
              </a:spcAft>
              <a:buNone/>
            </a:pPr>
            <a:r>
              <a:rPr lang="en-US" sz="2000" dirty="0">
                <a:latin typeface="Calibri"/>
                <a:ea typeface="Calibri"/>
                <a:cs typeface="Calibri"/>
                <a:sym typeface="Calibri"/>
              </a:rPr>
              <a:t>feature </a:t>
            </a:r>
            <a:r>
              <a:rPr lang="en-US" sz="2000" dirty="0" err="1">
                <a:latin typeface="Calibri"/>
                <a:ea typeface="Calibri"/>
                <a:cs typeface="Calibri"/>
                <a:sym typeface="Calibri"/>
              </a:rPr>
              <a:t>선정</a:t>
            </a:r>
            <a:endParaRPr sz="2000" dirty="0">
              <a:latin typeface="Calibri"/>
              <a:ea typeface="Calibri"/>
              <a:cs typeface="Calibri"/>
              <a:sym typeface="Calibri"/>
            </a:endParaRPr>
          </a:p>
          <a:p>
            <a:pPr marL="0" lvl="0" indent="0" algn="ctr" rtl="0">
              <a:spcBef>
                <a:spcPts val="0"/>
              </a:spcBef>
              <a:spcAft>
                <a:spcPts val="0"/>
              </a:spcAft>
              <a:buNone/>
            </a:pPr>
            <a:r>
              <a:rPr lang="en-US" sz="2000" dirty="0" err="1">
                <a:latin typeface="Calibri"/>
                <a:ea typeface="Calibri"/>
                <a:cs typeface="Calibri"/>
                <a:sym typeface="Calibri"/>
              </a:rPr>
              <a:t>예측</a:t>
            </a:r>
            <a:r>
              <a:rPr lang="en-US" sz="2000" dirty="0">
                <a:latin typeface="Calibri"/>
                <a:ea typeface="Calibri"/>
                <a:cs typeface="Calibri"/>
                <a:sym typeface="Calibri"/>
              </a:rPr>
              <a:t> </a:t>
            </a:r>
            <a:r>
              <a:rPr lang="en-US" sz="2000" dirty="0" err="1">
                <a:latin typeface="Calibri"/>
                <a:ea typeface="Calibri"/>
                <a:cs typeface="Calibri"/>
                <a:sym typeface="Calibri"/>
              </a:rPr>
              <a:t>모델</a:t>
            </a:r>
            <a:r>
              <a:rPr lang="en-US" sz="2000" dirty="0">
                <a:latin typeface="Calibri"/>
                <a:ea typeface="Calibri"/>
                <a:cs typeface="Calibri"/>
                <a:sym typeface="Calibri"/>
              </a:rPr>
              <a:t> </a:t>
            </a:r>
            <a:r>
              <a:rPr lang="en-US" sz="2000" dirty="0" err="1">
                <a:latin typeface="Calibri"/>
                <a:ea typeface="Calibri"/>
                <a:cs typeface="Calibri"/>
                <a:sym typeface="Calibri"/>
              </a:rPr>
              <a:t>구성</a:t>
            </a:r>
            <a:endParaRPr sz="2000" dirty="0">
              <a:latin typeface="Calibri"/>
              <a:ea typeface="Calibri"/>
              <a:cs typeface="Calibri"/>
              <a:sym typeface="Calibri"/>
            </a:endParaRPr>
          </a:p>
        </p:txBody>
      </p:sp>
      <p:sp>
        <p:nvSpPr>
          <p:cNvPr id="136" name="Google Shape;136;p3"/>
          <p:cNvSpPr/>
          <p:nvPr/>
        </p:nvSpPr>
        <p:spPr>
          <a:xfrm>
            <a:off x="13228624" y="5676075"/>
            <a:ext cx="3170217" cy="607570"/>
          </a:xfrm>
          <a:custGeom>
            <a:avLst/>
            <a:gdLst/>
            <a:ahLst/>
            <a:cxnLst/>
            <a:rect l="l" t="t" r="r" b="b"/>
            <a:pathLst>
              <a:path w="577453" h="159992" extrusionOk="0">
                <a:moveTo>
                  <a:pt x="79996" y="0"/>
                </a:moveTo>
                <a:lnTo>
                  <a:pt x="497457" y="0"/>
                </a:lnTo>
                <a:cubicBezTo>
                  <a:pt x="518674" y="0"/>
                  <a:pt x="539021" y="8428"/>
                  <a:pt x="554023" y="23430"/>
                </a:cubicBezTo>
                <a:cubicBezTo>
                  <a:pt x="569025" y="38432"/>
                  <a:pt x="577453" y="58780"/>
                  <a:pt x="577453" y="79996"/>
                </a:cubicBezTo>
                <a:lnTo>
                  <a:pt x="577453" y="79996"/>
                </a:lnTo>
                <a:cubicBezTo>
                  <a:pt x="577453" y="101212"/>
                  <a:pt x="569025" y="121559"/>
                  <a:pt x="554023" y="136562"/>
                </a:cubicBezTo>
                <a:cubicBezTo>
                  <a:pt x="539021" y="151564"/>
                  <a:pt x="518674" y="159992"/>
                  <a:pt x="497457" y="159992"/>
                </a:cubicBezTo>
                <a:lnTo>
                  <a:pt x="79996" y="159992"/>
                </a:lnTo>
                <a:cubicBezTo>
                  <a:pt x="58780" y="159992"/>
                  <a:pt x="38432" y="151564"/>
                  <a:pt x="23430" y="136562"/>
                </a:cubicBezTo>
                <a:cubicBezTo>
                  <a:pt x="8428" y="121559"/>
                  <a:pt x="0" y="101212"/>
                  <a:pt x="0" y="79996"/>
                </a:cubicBezTo>
                <a:lnTo>
                  <a:pt x="0" y="79996"/>
                </a:lnTo>
                <a:cubicBezTo>
                  <a:pt x="0" y="58780"/>
                  <a:pt x="8428" y="38432"/>
                  <a:pt x="23430" y="23430"/>
                </a:cubicBezTo>
                <a:cubicBezTo>
                  <a:pt x="38432" y="8428"/>
                  <a:pt x="58780" y="0"/>
                  <a:pt x="79996" y="0"/>
                </a:cubicBezTo>
                <a:close/>
              </a:path>
            </a:pathLst>
          </a:custGeom>
          <a:solidFill>
            <a:srgbClr val="000000">
              <a:alpha val="0"/>
            </a:srgbClr>
          </a:solidFill>
          <a:ln w="9525" cap="rnd" cmpd="sng">
            <a:solidFill>
              <a:srgbClr val="0115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txBox="1"/>
          <p:nvPr/>
        </p:nvSpPr>
        <p:spPr>
          <a:xfrm>
            <a:off x="13717533" y="5785961"/>
            <a:ext cx="2192400" cy="387798"/>
          </a:xfrm>
          <a:prstGeom prst="rect">
            <a:avLst/>
          </a:prstGeom>
          <a:noFill/>
          <a:ln>
            <a:noFill/>
          </a:ln>
        </p:spPr>
        <p:txBody>
          <a:bodyPr spcFirstLastPara="1" wrap="square" lIns="0" tIns="0" rIns="0" bIns="0" anchor="ctr" anchorCtr="0">
            <a:spAutoFit/>
          </a:bodyPr>
          <a:lstStyle/>
          <a:p>
            <a:pPr marL="0" marR="0" lvl="0" indent="0" algn="ctr" rtl="0">
              <a:lnSpc>
                <a:spcPct val="140000"/>
              </a:lnSpc>
              <a:spcBef>
                <a:spcPts val="0"/>
              </a:spcBef>
              <a:spcAft>
                <a:spcPts val="0"/>
              </a:spcAft>
              <a:buNone/>
            </a:pPr>
            <a:r>
              <a:rPr lang="en-US" sz="1800" dirty="0" err="1">
                <a:solidFill>
                  <a:srgbClr val="011523"/>
                </a:solidFill>
              </a:rPr>
              <a:t>프로젝트</a:t>
            </a:r>
            <a:r>
              <a:rPr lang="en-US" sz="1800" dirty="0">
                <a:solidFill>
                  <a:srgbClr val="011523"/>
                </a:solidFill>
              </a:rPr>
              <a:t> </a:t>
            </a:r>
            <a:r>
              <a:rPr lang="en-US" sz="1800" dirty="0" err="1">
                <a:solidFill>
                  <a:srgbClr val="011523"/>
                </a:solidFill>
              </a:rPr>
              <a:t>구조</a:t>
            </a:r>
            <a:endParaRPr dirty="0"/>
          </a:p>
        </p:txBody>
      </p:sp>
      <p:sp>
        <p:nvSpPr>
          <p:cNvPr id="138" name="Google Shape;138;p3"/>
          <p:cNvSpPr/>
          <p:nvPr/>
        </p:nvSpPr>
        <p:spPr>
          <a:xfrm>
            <a:off x="13402675" y="6460224"/>
            <a:ext cx="2822100" cy="34009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err="1">
                <a:latin typeface="Calibri"/>
                <a:ea typeface="Calibri"/>
                <a:cs typeface="Calibri"/>
                <a:sym typeface="Calibri"/>
              </a:rPr>
              <a:t>데이터</a:t>
            </a:r>
            <a:r>
              <a:rPr lang="en-US" sz="2000" dirty="0">
                <a:latin typeface="Calibri"/>
                <a:ea typeface="Calibri"/>
                <a:cs typeface="Calibri"/>
                <a:sym typeface="Calibri"/>
              </a:rPr>
              <a:t> </a:t>
            </a:r>
            <a:r>
              <a:rPr lang="en-US" sz="2000" dirty="0" err="1">
                <a:latin typeface="Calibri"/>
                <a:ea typeface="Calibri"/>
                <a:cs typeface="Calibri"/>
                <a:sym typeface="Calibri"/>
              </a:rPr>
              <a:t>수집</a:t>
            </a:r>
            <a:endParaRPr sz="2000" dirty="0">
              <a:latin typeface="Calibri"/>
              <a:ea typeface="Calibri"/>
              <a:cs typeface="Calibri"/>
              <a:sym typeface="Calibri"/>
            </a:endParaRPr>
          </a:p>
          <a:p>
            <a:pPr marL="0" lvl="0" indent="0" algn="ctr" rtl="0">
              <a:spcBef>
                <a:spcPts val="0"/>
              </a:spcBef>
              <a:spcAft>
                <a:spcPts val="0"/>
              </a:spcAft>
              <a:buNone/>
            </a:pPr>
            <a:endParaRPr sz="2000" dirty="0">
              <a:latin typeface="Calibri"/>
              <a:ea typeface="Calibri"/>
              <a:cs typeface="Calibri"/>
              <a:sym typeface="Calibri"/>
            </a:endParaRPr>
          </a:p>
          <a:p>
            <a:pPr marL="0" lvl="0" indent="0" algn="ctr" rtl="0">
              <a:spcBef>
                <a:spcPts val="0"/>
              </a:spcBef>
              <a:spcAft>
                <a:spcPts val="0"/>
              </a:spcAft>
              <a:buNone/>
            </a:pPr>
            <a:r>
              <a:rPr lang="en-US" sz="2000" dirty="0" err="1">
                <a:latin typeface="Calibri"/>
                <a:ea typeface="Calibri"/>
                <a:cs typeface="Calibri"/>
                <a:sym typeface="Calibri"/>
              </a:rPr>
              <a:t>데이터</a:t>
            </a:r>
            <a:r>
              <a:rPr lang="en-US" sz="2000" dirty="0">
                <a:latin typeface="Calibri"/>
                <a:ea typeface="Calibri"/>
                <a:cs typeface="Calibri"/>
                <a:sym typeface="Calibri"/>
              </a:rPr>
              <a:t> </a:t>
            </a:r>
            <a:r>
              <a:rPr lang="en-US" sz="2000" dirty="0" err="1">
                <a:latin typeface="Calibri"/>
                <a:ea typeface="Calibri"/>
                <a:cs typeface="Calibri"/>
                <a:sym typeface="Calibri"/>
              </a:rPr>
              <a:t>전처리</a:t>
            </a:r>
            <a:r>
              <a:rPr lang="en-US" sz="2000" dirty="0">
                <a:latin typeface="Calibri"/>
                <a:ea typeface="Calibri"/>
                <a:cs typeface="Calibri"/>
                <a:sym typeface="Calibri"/>
              </a:rPr>
              <a:t> 및 </a:t>
            </a:r>
            <a:endParaRPr sz="2000" dirty="0">
              <a:latin typeface="Calibri"/>
              <a:ea typeface="Calibri"/>
              <a:cs typeface="Calibri"/>
              <a:sym typeface="Calibri"/>
            </a:endParaRPr>
          </a:p>
          <a:p>
            <a:pPr marL="0" lvl="0" indent="0" algn="ctr" rtl="0">
              <a:spcBef>
                <a:spcPts val="0"/>
              </a:spcBef>
              <a:spcAft>
                <a:spcPts val="0"/>
              </a:spcAft>
              <a:buNone/>
            </a:pPr>
            <a:r>
              <a:rPr lang="en-US" sz="2000" dirty="0" err="1">
                <a:latin typeface="Calibri"/>
                <a:ea typeface="Calibri"/>
                <a:cs typeface="Calibri"/>
                <a:sym typeface="Calibri"/>
              </a:rPr>
              <a:t>탐색적</a:t>
            </a:r>
            <a:r>
              <a:rPr lang="en-US" sz="2000" dirty="0">
                <a:latin typeface="Calibri"/>
                <a:ea typeface="Calibri"/>
                <a:cs typeface="Calibri"/>
                <a:sym typeface="Calibri"/>
              </a:rPr>
              <a:t> </a:t>
            </a:r>
            <a:r>
              <a:rPr lang="en-US" sz="2000" dirty="0" err="1">
                <a:latin typeface="Calibri"/>
                <a:ea typeface="Calibri"/>
                <a:cs typeface="Calibri"/>
                <a:sym typeface="Calibri"/>
              </a:rPr>
              <a:t>분석</a:t>
            </a:r>
            <a:endParaRPr sz="2000" dirty="0">
              <a:latin typeface="Calibri"/>
              <a:ea typeface="Calibri"/>
              <a:cs typeface="Calibri"/>
              <a:sym typeface="Calibri"/>
            </a:endParaRPr>
          </a:p>
          <a:p>
            <a:pPr marL="0" lvl="0" indent="0" algn="ctr" rtl="0">
              <a:spcBef>
                <a:spcPts val="0"/>
              </a:spcBef>
              <a:spcAft>
                <a:spcPts val="0"/>
              </a:spcAft>
              <a:buNone/>
            </a:pPr>
            <a:endParaRPr sz="2000" dirty="0">
              <a:latin typeface="Calibri"/>
              <a:ea typeface="Calibri"/>
              <a:cs typeface="Calibri"/>
              <a:sym typeface="Calibri"/>
            </a:endParaRPr>
          </a:p>
          <a:p>
            <a:pPr marL="0" lvl="0" indent="0" algn="ctr" rtl="0">
              <a:spcBef>
                <a:spcPts val="0"/>
              </a:spcBef>
              <a:spcAft>
                <a:spcPts val="0"/>
              </a:spcAft>
              <a:buNone/>
            </a:pPr>
            <a:r>
              <a:rPr lang="en-US" sz="2000" dirty="0" err="1">
                <a:latin typeface="Calibri"/>
                <a:ea typeface="Calibri"/>
                <a:cs typeface="Calibri"/>
                <a:sym typeface="Calibri"/>
              </a:rPr>
              <a:t>머신러닝</a:t>
            </a:r>
            <a:r>
              <a:rPr lang="en-US" sz="2000" dirty="0">
                <a:latin typeface="Calibri"/>
                <a:ea typeface="Calibri"/>
                <a:cs typeface="Calibri"/>
                <a:sym typeface="Calibri"/>
              </a:rPr>
              <a:t> </a:t>
            </a:r>
            <a:r>
              <a:rPr lang="en-US" sz="2000" dirty="0" err="1">
                <a:latin typeface="Calibri"/>
                <a:ea typeface="Calibri"/>
                <a:cs typeface="Calibri"/>
                <a:sym typeface="Calibri"/>
              </a:rPr>
              <a:t>모델</a:t>
            </a:r>
            <a:r>
              <a:rPr lang="en-US" sz="2000" dirty="0">
                <a:latin typeface="Calibri"/>
                <a:ea typeface="Calibri"/>
                <a:cs typeface="Calibri"/>
                <a:sym typeface="Calibri"/>
              </a:rPr>
              <a:t> </a:t>
            </a:r>
            <a:endParaRPr sz="2000" dirty="0">
              <a:latin typeface="Calibri"/>
              <a:ea typeface="Calibri"/>
              <a:cs typeface="Calibri"/>
              <a:sym typeface="Calibri"/>
            </a:endParaRPr>
          </a:p>
          <a:p>
            <a:pPr marL="0" lvl="0" indent="0" algn="ctr" rtl="0">
              <a:spcBef>
                <a:spcPts val="0"/>
              </a:spcBef>
              <a:spcAft>
                <a:spcPts val="0"/>
              </a:spcAft>
              <a:buNone/>
            </a:pPr>
            <a:r>
              <a:rPr lang="en-US" sz="2000" dirty="0" err="1">
                <a:latin typeface="Calibri"/>
                <a:ea typeface="Calibri"/>
                <a:cs typeface="Calibri"/>
                <a:sym typeface="Calibri"/>
              </a:rPr>
              <a:t>구축</a:t>
            </a:r>
            <a:r>
              <a:rPr lang="en-US" sz="2000" dirty="0">
                <a:latin typeface="Calibri"/>
                <a:ea typeface="Calibri"/>
                <a:cs typeface="Calibri"/>
                <a:sym typeface="Calibri"/>
              </a:rPr>
              <a:t> 및 </a:t>
            </a:r>
            <a:r>
              <a:rPr lang="en-US" sz="2000" dirty="0" err="1">
                <a:latin typeface="Calibri"/>
                <a:ea typeface="Calibri"/>
                <a:cs typeface="Calibri"/>
                <a:sym typeface="Calibri"/>
              </a:rPr>
              <a:t>예측</a:t>
            </a:r>
            <a:endParaRPr sz="2000" dirty="0">
              <a:latin typeface="Calibri"/>
              <a:ea typeface="Calibri"/>
              <a:cs typeface="Calibri"/>
              <a:sym typeface="Calibri"/>
            </a:endParaRPr>
          </a:p>
        </p:txBody>
      </p:sp>
      <p:sp>
        <p:nvSpPr>
          <p:cNvPr id="140" name="Google Shape;140;p3"/>
          <p:cNvSpPr/>
          <p:nvPr/>
        </p:nvSpPr>
        <p:spPr>
          <a:xfrm>
            <a:off x="7558892" y="5676075"/>
            <a:ext cx="3170217" cy="607570"/>
          </a:xfrm>
          <a:custGeom>
            <a:avLst/>
            <a:gdLst/>
            <a:ahLst/>
            <a:cxnLst/>
            <a:rect l="l" t="t" r="r" b="b"/>
            <a:pathLst>
              <a:path w="577453" h="159992" extrusionOk="0">
                <a:moveTo>
                  <a:pt x="79996" y="0"/>
                </a:moveTo>
                <a:lnTo>
                  <a:pt x="497457" y="0"/>
                </a:lnTo>
                <a:cubicBezTo>
                  <a:pt x="518674" y="0"/>
                  <a:pt x="539021" y="8428"/>
                  <a:pt x="554023" y="23430"/>
                </a:cubicBezTo>
                <a:cubicBezTo>
                  <a:pt x="569025" y="38432"/>
                  <a:pt x="577453" y="58780"/>
                  <a:pt x="577453" y="79996"/>
                </a:cubicBezTo>
                <a:lnTo>
                  <a:pt x="577453" y="79996"/>
                </a:lnTo>
                <a:cubicBezTo>
                  <a:pt x="577453" y="101212"/>
                  <a:pt x="569025" y="121559"/>
                  <a:pt x="554023" y="136562"/>
                </a:cubicBezTo>
                <a:cubicBezTo>
                  <a:pt x="539021" y="151564"/>
                  <a:pt x="518674" y="159992"/>
                  <a:pt x="497457" y="159992"/>
                </a:cubicBezTo>
                <a:lnTo>
                  <a:pt x="79996" y="159992"/>
                </a:lnTo>
                <a:cubicBezTo>
                  <a:pt x="58780" y="159992"/>
                  <a:pt x="38432" y="151564"/>
                  <a:pt x="23430" y="136562"/>
                </a:cubicBezTo>
                <a:cubicBezTo>
                  <a:pt x="8428" y="121559"/>
                  <a:pt x="0" y="101212"/>
                  <a:pt x="0" y="79996"/>
                </a:cubicBezTo>
                <a:lnTo>
                  <a:pt x="0" y="79996"/>
                </a:lnTo>
                <a:cubicBezTo>
                  <a:pt x="0" y="58780"/>
                  <a:pt x="8428" y="38432"/>
                  <a:pt x="23430" y="23430"/>
                </a:cubicBezTo>
                <a:cubicBezTo>
                  <a:pt x="38432" y="8428"/>
                  <a:pt x="58780" y="0"/>
                  <a:pt x="79996" y="0"/>
                </a:cubicBezTo>
                <a:close/>
              </a:path>
            </a:pathLst>
          </a:custGeom>
          <a:solidFill>
            <a:srgbClr val="000000">
              <a:alpha val="0"/>
            </a:srgbClr>
          </a:solidFill>
          <a:ln w="9525" cap="rnd" cmpd="sng">
            <a:solidFill>
              <a:srgbClr val="0115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txBox="1"/>
          <p:nvPr/>
        </p:nvSpPr>
        <p:spPr>
          <a:xfrm>
            <a:off x="7584750" y="5785961"/>
            <a:ext cx="3118500" cy="387798"/>
          </a:xfrm>
          <a:prstGeom prst="rect">
            <a:avLst/>
          </a:prstGeom>
          <a:noFill/>
          <a:ln>
            <a:noFill/>
          </a:ln>
        </p:spPr>
        <p:txBody>
          <a:bodyPr spcFirstLastPara="1" wrap="square" lIns="0" tIns="0" rIns="0" bIns="0" anchor="ctr" anchorCtr="0">
            <a:spAutoFit/>
          </a:bodyPr>
          <a:lstStyle/>
          <a:p>
            <a:pPr marL="0" marR="0" lvl="0" indent="0" algn="ctr" rtl="0">
              <a:lnSpc>
                <a:spcPct val="140000"/>
              </a:lnSpc>
              <a:spcBef>
                <a:spcPts val="0"/>
              </a:spcBef>
              <a:spcAft>
                <a:spcPts val="0"/>
              </a:spcAft>
              <a:buNone/>
            </a:pPr>
            <a:r>
              <a:rPr lang="en-US" sz="1800" dirty="0" err="1">
                <a:solidFill>
                  <a:srgbClr val="011523"/>
                </a:solidFill>
              </a:rPr>
              <a:t>활용</a:t>
            </a:r>
            <a:r>
              <a:rPr lang="en-US" sz="1800" dirty="0">
                <a:solidFill>
                  <a:srgbClr val="011523"/>
                </a:solidFill>
              </a:rPr>
              <a:t> </a:t>
            </a:r>
            <a:r>
              <a:rPr lang="en-US" sz="1800" dirty="0" err="1">
                <a:solidFill>
                  <a:srgbClr val="011523"/>
                </a:solidFill>
              </a:rPr>
              <a:t>장비</a:t>
            </a:r>
            <a:r>
              <a:rPr lang="en-US" sz="1800" dirty="0">
                <a:solidFill>
                  <a:srgbClr val="011523"/>
                </a:solidFill>
              </a:rPr>
              <a:t> 및 </a:t>
            </a:r>
            <a:r>
              <a:rPr lang="en-US" sz="1800" dirty="0" err="1">
                <a:solidFill>
                  <a:srgbClr val="011523"/>
                </a:solidFill>
              </a:rPr>
              <a:t>개발</a:t>
            </a:r>
            <a:r>
              <a:rPr lang="en-US" sz="1800" dirty="0">
                <a:solidFill>
                  <a:srgbClr val="011523"/>
                </a:solidFill>
              </a:rPr>
              <a:t> </a:t>
            </a:r>
            <a:r>
              <a:rPr lang="en-US" sz="1800" dirty="0" err="1">
                <a:solidFill>
                  <a:srgbClr val="011523"/>
                </a:solidFill>
              </a:rPr>
              <a:t>환경</a:t>
            </a:r>
            <a:endParaRPr dirty="0"/>
          </a:p>
        </p:txBody>
      </p:sp>
      <p:sp>
        <p:nvSpPr>
          <p:cNvPr id="142" name="Google Shape;142;p3"/>
          <p:cNvSpPr/>
          <p:nvPr/>
        </p:nvSpPr>
        <p:spPr>
          <a:xfrm>
            <a:off x="7732952" y="6460224"/>
            <a:ext cx="2822100" cy="34009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err="1">
                <a:latin typeface="Calibri"/>
                <a:ea typeface="Calibri"/>
                <a:cs typeface="Calibri"/>
                <a:sym typeface="Calibri"/>
              </a:rPr>
              <a:t>언어</a:t>
            </a:r>
            <a:endParaRPr sz="2000" dirty="0">
              <a:latin typeface="Calibri"/>
              <a:ea typeface="Calibri"/>
              <a:cs typeface="Calibri"/>
              <a:sym typeface="Calibri"/>
            </a:endParaRPr>
          </a:p>
          <a:p>
            <a:pPr marL="0" lvl="0" indent="0" algn="ctr" rtl="0">
              <a:spcBef>
                <a:spcPts val="0"/>
              </a:spcBef>
              <a:spcAft>
                <a:spcPts val="0"/>
              </a:spcAft>
              <a:buNone/>
            </a:pPr>
            <a:r>
              <a:rPr lang="en-US" sz="2000" dirty="0">
                <a:latin typeface="Calibri"/>
                <a:ea typeface="Calibri"/>
                <a:cs typeface="Calibri"/>
                <a:sym typeface="Calibri"/>
              </a:rPr>
              <a:t>Python</a:t>
            </a:r>
            <a:endParaRPr sz="2000" dirty="0">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2000" dirty="0">
              <a:latin typeface="Calibri"/>
              <a:ea typeface="Calibri"/>
              <a:cs typeface="Calibri"/>
              <a:sym typeface="Calibri"/>
            </a:endParaRPr>
          </a:p>
          <a:p>
            <a:pPr marL="0" lvl="0" indent="0" algn="ctr" rtl="0">
              <a:spcBef>
                <a:spcPts val="0"/>
              </a:spcBef>
              <a:spcAft>
                <a:spcPts val="0"/>
              </a:spcAft>
              <a:buNone/>
            </a:pPr>
            <a:r>
              <a:rPr lang="en-US" sz="2000" dirty="0" err="1">
                <a:latin typeface="Calibri"/>
                <a:ea typeface="Calibri"/>
                <a:cs typeface="Calibri"/>
                <a:sym typeface="Calibri"/>
              </a:rPr>
              <a:t>라이브러리</a:t>
            </a:r>
            <a:endParaRPr sz="2000" dirty="0">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US" sz="2000" dirty="0">
                <a:latin typeface="Calibri"/>
                <a:ea typeface="Calibri"/>
                <a:cs typeface="Calibri"/>
                <a:sym typeface="Calibri"/>
              </a:rPr>
              <a:t>Pandas, </a:t>
            </a:r>
            <a:r>
              <a:rPr lang="en-US" sz="2000" dirty="0" err="1">
                <a:latin typeface="Calibri"/>
                <a:ea typeface="Calibri"/>
                <a:cs typeface="Calibri"/>
                <a:sym typeface="Calibri"/>
              </a:rPr>
              <a:t>NumPy</a:t>
            </a:r>
            <a:r>
              <a:rPr lang="en-US" sz="2000" dirty="0">
                <a:latin typeface="Calibri"/>
                <a:ea typeface="Calibri"/>
                <a:cs typeface="Calibri"/>
                <a:sym typeface="Calibri"/>
              </a:rPr>
              <a:t>, </a:t>
            </a:r>
            <a:r>
              <a:rPr lang="en-US" sz="2000" dirty="0" err="1">
                <a:latin typeface="Calibri"/>
                <a:ea typeface="Calibri"/>
                <a:cs typeface="Calibri"/>
                <a:sym typeface="Calibri"/>
              </a:rPr>
              <a:t>Scikit</a:t>
            </a:r>
            <a:r>
              <a:rPr lang="en-US" sz="2000" dirty="0">
                <a:latin typeface="Calibri"/>
                <a:ea typeface="Calibri"/>
                <a:cs typeface="Calibri"/>
                <a:sym typeface="Calibri"/>
              </a:rPr>
              <a:t>-learn, </a:t>
            </a:r>
            <a:r>
              <a:rPr lang="en-US" sz="2000" dirty="0" err="1">
                <a:latin typeface="Calibri"/>
                <a:ea typeface="Calibri"/>
                <a:cs typeface="Calibri"/>
                <a:sym typeface="Calibri"/>
              </a:rPr>
              <a:t>XgBoost</a:t>
            </a:r>
            <a:r>
              <a:rPr lang="en-US" sz="2000" dirty="0">
                <a:latin typeface="Calibri"/>
                <a:ea typeface="Calibri"/>
                <a:cs typeface="Calibri"/>
                <a:sym typeface="Calibri"/>
              </a:rPr>
              <a:t> 등</a:t>
            </a:r>
            <a:endParaRPr sz="2000" dirty="0">
              <a:latin typeface="Calibri"/>
              <a:ea typeface="Calibri"/>
              <a:cs typeface="Calibri"/>
              <a:sym typeface="Calibri"/>
            </a:endParaRPr>
          </a:p>
          <a:p>
            <a:pPr marL="0" lvl="0" indent="0" algn="ctr" rtl="0">
              <a:spcBef>
                <a:spcPts val="0"/>
              </a:spcBef>
              <a:spcAft>
                <a:spcPts val="0"/>
              </a:spcAft>
              <a:buNone/>
            </a:pPr>
            <a:endParaRPr sz="2000" dirty="0">
              <a:latin typeface="Calibri"/>
              <a:ea typeface="Calibri"/>
              <a:cs typeface="Calibri"/>
              <a:sym typeface="Calibri"/>
            </a:endParaRPr>
          </a:p>
          <a:p>
            <a:pPr marL="0" lvl="0" indent="0" algn="ctr" rtl="0">
              <a:spcBef>
                <a:spcPts val="0"/>
              </a:spcBef>
              <a:spcAft>
                <a:spcPts val="0"/>
              </a:spcAft>
              <a:buNone/>
            </a:pPr>
            <a:r>
              <a:rPr lang="en-US" sz="2000" dirty="0" err="1">
                <a:latin typeface="Calibri"/>
                <a:ea typeface="Calibri"/>
                <a:cs typeface="Calibri"/>
                <a:sym typeface="Calibri"/>
              </a:rPr>
              <a:t>분석</a:t>
            </a:r>
            <a:r>
              <a:rPr lang="en-US" sz="2000" dirty="0">
                <a:latin typeface="Calibri"/>
                <a:ea typeface="Calibri"/>
                <a:cs typeface="Calibri"/>
                <a:sym typeface="Calibri"/>
              </a:rPr>
              <a:t> </a:t>
            </a:r>
            <a:r>
              <a:rPr lang="en-US" sz="2000" dirty="0" err="1">
                <a:latin typeface="Calibri"/>
                <a:ea typeface="Calibri"/>
                <a:cs typeface="Calibri"/>
                <a:sym typeface="Calibri"/>
              </a:rPr>
              <a:t>도구</a:t>
            </a:r>
            <a:endParaRPr sz="2000" dirty="0">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US" sz="2000" dirty="0" err="1">
                <a:latin typeface="Calibri"/>
                <a:ea typeface="Calibri"/>
                <a:cs typeface="Calibri"/>
                <a:sym typeface="Calibri"/>
              </a:rPr>
              <a:t>Jupyter</a:t>
            </a:r>
            <a:r>
              <a:rPr lang="en-US" sz="2000" dirty="0">
                <a:latin typeface="Calibri"/>
                <a:ea typeface="Calibri"/>
                <a:cs typeface="Calibri"/>
                <a:sym typeface="Calibri"/>
              </a:rPr>
              <a:t> Notebook, VS Code</a:t>
            </a:r>
            <a:endParaRPr sz="2000" dirty="0">
              <a:latin typeface="Calibri"/>
              <a:ea typeface="Calibri"/>
              <a:cs typeface="Calibri"/>
              <a:sym typeface="Calibri"/>
            </a:endParaRPr>
          </a:p>
          <a:p>
            <a:pPr marL="0" lvl="0" indent="0" algn="ctr" rtl="0">
              <a:spcBef>
                <a:spcPts val="0"/>
              </a:spcBef>
              <a:spcAft>
                <a:spcPts val="0"/>
              </a:spcAft>
              <a:buNone/>
            </a:pPr>
            <a:endParaRPr sz="2000" dirty="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146"/>
        <p:cNvGrpSpPr/>
        <p:nvPr/>
      </p:nvGrpSpPr>
      <p:grpSpPr>
        <a:xfrm>
          <a:off x="0" y="0"/>
          <a:ext cx="0" cy="0"/>
          <a:chOff x="0" y="0"/>
          <a:chExt cx="0" cy="0"/>
        </a:xfrm>
      </p:grpSpPr>
      <p:sp>
        <p:nvSpPr>
          <p:cNvPr id="147" name="Google Shape;147;p4"/>
          <p:cNvSpPr txBox="1"/>
          <p:nvPr/>
        </p:nvSpPr>
        <p:spPr>
          <a:xfrm>
            <a:off x="774201" y="660400"/>
            <a:ext cx="7187100" cy="6156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b="0" i="0" u="none" strike="noStrike" cap="none">
                <a:solidFill>
                  <a:srgbClr val="011523"/>
                </a:solidFill>
                <a:latin typeface="DM Serif Display"/>
                <a:ea typeface="DM Serif Display"/>
                <a:cs typeface="DM Serif Display"/>
                <a:sym typeface="DM Serif Display"/>
              </a:rPr>
              <a:t>2. </a:t>
            </a:r>
            <a:r>
              <a:rPr lang="en-US" sz="3999">
                <a:solidFill>
                  <a:srgbClr val="011523"/>
                </a:solidFill>
                <a:latin typeface="DM Serif Display"/>
                <a:ea typeface="DM Serif Display"/>
                <a:cs typeface="DM Serif Display"/>
                <a:sym typeface="DM Serif Display"/>
              </a:rPr>
              <a:t>Team Composition and Roles</a:t>
            </a:r>
            <a:endParaRPr sz="3999">
              <a:solidFill>
                <a:srgbClr val="011523"/>
              </a:solidFill>
              <a:latin typeface="DM Serif Display"/>
              <a:ea typeface="DM Serif Display"/>
              <a:cs typeface="DM Serif Display"/>
              <a:sym typeface="DM Serif Display"/>
            </a:endParaRPr>
          </a:p>
        </p:txBody>
      </p:sp>
      <p:sp>
        <p:nvSpPr>
          <p:cNvPr id="148" name="Google Shape;148;p4"/>
          <p:cNvSpPr txBox="1"/>
          <p:nvPr/>
        </p:nvSpPr>
        <p:spPr>
          <a:xfrm>
            <a:off x="10261846" y="650875"/>
            <a:ext cx="7306200" cy="615600"/>
          </a:xfrm>
          <a:prstGeom prst="rect">
            <a:avLst/>
          </a:prstGeom>
          <a:noFill/>
          <a:ln>
            <a:noFill/>
          </a:ln>
        </p:spPr>
        <p:txBody>
          <a:bodyPr spcFirstLastPara="1" wrap="square" lIns="0" tIns="0" rIns="0" bIns="0" anchor="t" anchorCtr="0">
            <a:spAutoFit/>
          </a:bodyPr>
          <a:lstStyle/>
          <a:p>
            <a:pPr marL="0" marR="0" lvl="0" indent="0" algn="r" rtl="0">
              <a:lnSpc>
                <a:spcPct val="140010"/>
              </a:lnSpc>
              <a:spcBef>
                <a:spcPts val="0"/>
              </a:spcBef>
              <a:spcAft>
                <a:spcPts val="0"/>
              </a:spcAft>
              <a:buNone/>
            </a:pPr>
            <a:r>
              <a:rPr lang="en-US" sz="3999">
                <a:solidFill>
                  <a:srgbClr val="011523"/>
                </a:solidFill>
              </a:rPr>
              <a:t>팀 구성 및 역할</a:t>
            </a:r>
            <a:endParaRPr/>
          </a:p>
        </p:txBody>
      </p:sp>
      <p:sp>
        <p:nvSpPr>
          <p:cNvPr id="149" name="Google Shape;149;p4"/>
          <p:cNvSpPr txBox="1"/>
          <p:nvPr/>
        </p:nvSpPr>
        <p:spPr>
          <a:xfrm>
            <a:off x="2541502" y="1589775"/>
            <a:ext cx="4002600" cy="1077218"/>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5000" b="1" dirty="0" err="1">
                <a:solidFill>
                  <a:srgbClr val="011523"/>
                </a:solidFill>
                <a:latin typeface="+mj-ea"/>
                <a:ea typeface="+mj-ea"/>
                <a:cs typeface="DM Serif Display"/>
                <a:sym typeface="DM Serif Display"/>
              </a:rPr>
              <a:t>이유리</a:t>
            </a:r>
            <a:endParaRPr sz="5000" b="1" dirty="0">
              <a:latin typeface="+mj-ea"/>
              <a:ea typeface="+mj-ea"/>
            </a:endParaRPr>
          </a:p>
        </p:txBody>
      </p:sp>
      <p:sp>
        <p:nvSpPr>
          <p:cNvPr id="150" name="Google Shape;150;p4"/>
          <p:cNvSpPr txBox="1"/>
          <p:nvPr/>
        </p:nvSpPr>
        <p:spPr>
          <a:xfrm>
            <a:off x="7931599" y="1589775"/>
            <a:ext cx="4002600" cy="1077218"/>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5000" b="1" dirty="0" err="1">
                <a:solidFill>
                  <a:srgbClr val="011523"/>
                </a:solidFill>
                <a:latin typeface="+mj-ea"/>
                <a:ea typeface="+mj-ea"/>
                <a:cs typeface="DM Serif Display"/>
                <a:sym typeface="DM Serif Display"/>
              </a:rPr>
              <a:t>우병준</a:t>
            </a:r>
            <a:endParaRPr sz="5000" b="1" dirty="0">
              <a:latin typeface="+mj-ea"/>
              <a:ea typeface="+mj-ea"/>
            </a:endParaRPr>
          </a:p>
        </p:txBody>
      </p:sp>
      <p:sp>
        <p:nvSpPr>
          <p:cNvPr id="151" name="Google Shape;151;p4"/>
          <p:cNvSpPr txBox="1"/>
          <p:nvPr/>
        </p:nvSpPr>
        <p:spPr>
          <a:xfrm>
            <a:off x="13321696" y="1589775"/>
            <a:ext cx="4002600" cy="1077218"/>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5000" b="1">
                <a:solidFill>
                  <a:srgbClr val="011523"/>
                </a:solidFill>
                <a:latin typeface="+mj-ea"/>
                <a:ea typeface="+mj-ea"/>
                <a:cs typeface="DM Serif Display"/>
                <a:sym typeface="DM Serif Display"/>
              </a:rPr>
              <a:t>이정인</a:t>
            </a:r>
            <a:endParaRPr sz="5000" b="1">
              <a:latin typeface="+mj-ea"/>
              <a:ea typeface="+mj-ea"/>
            </a:endParaRPr>
          </a:p>
        </p:txBody>
      </p:sp>
      <p:cxnSp>
        <p:nvCxnSpPr>
          <p:cNvPr id="152" name="Google Shape;152;p4"/>
          <p:cNvCxnSpPr/>
          <p:nvPr/>
        </p:nvCxnSpPr>
        <p:spPr>
          <a:xfrm>
            <a:off x="1935665" y="2692615"/>
            <a:ext cx="15784500" cy="0"/>
          </a:xfrm>
          <a:prstGeom prst="straightConnector1">
            <a:avLst/>
          </a:prstGeom>
          <a:noFill/>
          <a:ln w="9525" cap="flat" cmpd="sng">
            <a:solidFill>
              <a:srgbClr val="011523"/>
            </a:solidFill>
            <a:prstDash val="solid"/>
            <a:round/>
            <a:headEnd type="none" w="sm" len="sm"/>
            <a:tailEnd type="none" w="sm" len="sm"/>
          </a:ln>
        </p:spPr>
      </p:cxnSp>
      <p:cxnSp>
        <p:nvCxnSpPr>
          <p:cNvPr id="153" name="Google Shape;153;p4"/>
          <p:cNvCxnSpPr/>
          <p:nvPr/>
        </p:nvCxnSpPr>
        <p:spPr>
          <a:xfrm>
            <a:off x="1953765" y="6288315"/>
            <a:ext cx="15766500" cy="0"/>
          </a:xfrm>
          <a:prstGeom prst="straightConnector1">
            <a:avLst/>
          </a:prstGeom>
          <a:noFill/>
          <a:ln w="9525" cap="flat" cmpd="sng">
            <a:solidFill>
              <a:srgbClr val="011523"/>
            </a:solidFill>
            <a:prstDash val="solid"/>
            <a:round/>
            <a:headEnd type="none" w="sm" len="sm"/>
            <a:tailEnd type="none" w="sm" len="sm"/>
          </a:ln>
        </p:spPr>
      </p:cxnSp>
      <p:sp>
        <p:nvSpPr>
          <p:cNvPr id="154" name="Google Shape;154;p4"/>
          <p:cNvSpPr txBox="1"/>
          <p:nvPr/>
        </p:nvSpPr>
        <p:spPr>
          <a:xfrm>
            <a:off x="3204352" y="6505103"/>
            <a:ext cx="2676900" cy="307800"/>
          </a:xfrm>
          <a:prstGeom prst="rect">
            <a:avLst/>
          </a:prstGeom>
          <a:noFill/>
          <a:ln>
            <a:noFill/>
          </a:ln>
        </p:spPr>
        <p:txBody>
          <a:bodyPr spcFirstLastPara="1" wrap="square" lIns="0" tIns="0" rIns="0" bIns="0" anchor="t" anchorCtr="0">
            <a:spAutoFit/>
          </a:bodyPr>
          <a:lstStyle/>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 그 외 모든 전처리</a:t>
            </a:r>
            <a:endParaRPr sz="2000">
              <a:solidFill>
                <a:srgbClr val="011523"/>
              </a:solidFill>
            </a:endParaRPr>
          </a:p>
        </p:txBody>
      </p:sp>
      <p:sp>
        <p:nvSpPr>
          <p:cNvPr id="155" name="Google Shape;155;p4"/>
          <p:cNvSpPr txBox="1"/>
          <p:nvPr/>
        </p:nvSpPr>
        <p:spPr>
          <a:xfrm>
            <a:off x="8213452" y="6505115"/>
            <a:ext cx="3585000" cy="1169700"/>
          </a:xfrm>
          <a:prstGeom prst="rect">
            <a:avLst/>
          </a:prstGeom>
          <a:noFill/>
          <a:ln>
            <a:noFill/>
          </a:ln>
        </p:spPr>
        <p:txBody>
          <a:bodyPr spcFirstLastPara="1" wrap="square" lIns="0" tIns="0" rIns="0" bIns="0" anchor="t" anchorCtr="0">
            <a:spAutoFit/>
          </a:bodyPr>
          <a:lstStyle/>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2019년, 2020년 아파트 도로명 주소 위도 경도 변환</a:t>
            </a:r>
            <a:endParaRPr sz="2000">
              <a:solidFill>
                <a:srgbClr val="011523"/>
              </a:solidFill>
            </a:endParaRPr>
          </a:p>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행정동별 상가 소득 및 소비</a:t>
            </a:r>
            <a:endParaRPr sz="2000">
              <a:solidFill>
                <a:srgbClr val="011523"/>
              </a:solidFill>
            </a:endParaRPr>
          </a:p>
        </p:txBody>
      </p:sp>
      <p:grpSp>
        <p:nvGrpSpPr>
          <p:cNvPr id="156" name="Google Shape;156;p4"/>
          <p:cNvGrpSpPr/>
          <p:nvPr/>
        </p:nvGrpSpPr>
        <p:grpSpPr>
          <a:xfrm>
            <a:off x="1942101" y="2861103"/>
            <a:ext cx="5353801" cy="3016210"/>
            <a:chOff x="774211" y="3215213"/>
            <a:chExt cx="5353801" cy="3016210"/>
          </a:xfrm>
        </p:grpSpPr>
        <p:sp>
          <p:nvSpPr>
            <p:cNvPr id="157" name="Google Shape;157;p4"/>
            <p:cNvSpPr txBox="1"/>
            <p:nvPr/>
          </p:nvSpPr>
          <p:spPr>
            <a:xfrm>
              <a:off x="774211" y="3215213"/>
              <a:ext cx="2916769" cy="3016210"/>
            </a:xfrm>
            <a:prstGeom prst="rect">
              <a:avLst/>
            </a:prstGeom>
            <a:noFill/>
            <a:ln>
              <a:noFill/>
            </a:ln>
          </p:spPr>
          <p:txBody>
            <a:bodyPr spcFirstLastPara="1" wrap="square" lIns="0" tIns="0" rIns="0" bIns="0" anchor="t" anchorCtr="0">
              <a:spAutoFit/>
            </a:bodyPr>
            <a:lstStyle/>
            <a:p>
              <a:pPr marL="431801" marR="0" lvl="1" indent="-215900" algn="l" rtl="0">
                <a:lnSpc>
                  <a:spcPct val="140000"/>
                </a:lnSpc>
                <a:spcBef>
                  <a:spcPts val="0"/>
                </a:spcBef>
                <a:spcAft>
                  <a:spcPts val="0"/>
                </a:spcAft>
                <a:buClr>
                  <a:srgbClr val="011523"/>
                </a:buClr>
                <a:buSzPts val="2000"/>
                <a:buChar char="•"/>
              </a:pPr>
              <a:r>
                <a:rPr lang="en-US" sz="2000" dirty="0" err="1">
                  <a:solidFill>
                    <a:srgbClr val="011523"/>
                  </a:solidFill>
                </a:rPr>
                <a:t>아파트</a:t>
              </a:r>
              <a:r>
                <a:rPr lang="en-US" sz="2000" dirty="0">
                  <a:solidFill>
                    <a:srgbClr val="011523"/>
                  </a:solidFill>
                </a:rPr>
                <a:t> </a:t>
              </a:r>
              <a:r>
                <a:rPr lang="en-US" sz="2000" dirty="0" err="1">
                  <a:solidFill>
                    <a:srgbClr val="011523"/>
                  </a:solidFill>
                </a:rPr>
                <a:t>실거래가</a:t>
              </a:r>
              <a:endParaRPr sz="2000" dirty="0">
                <a:solidFill>
                  <a:srgbClr val="011523"/>
                </a:solidFill>
              </a:endParaRPr>
            </a:p>
            <a:p>
              <a:pPr marL="431801" marR="0" lvl="1" indent="-215900" algn="l" rtl="0">
                <a:lnSpc>
                  <a:spcPct val="140000"/>
                </a:lnSpc>
                <a:spcBef>
                  <a:spcPts val="0"/>
                </a:spcBef>
                <a:spcAft>
                  <a:spcPts val="0"/>
                </a:spcAft>
                <a:buClr>
                  <a:srgbClr val="FF0000"/>
                </a:buClr>
                <a:buSzPts val="2000"/>
                <a:buChar char="•"/>
              </a:pPr>
              <a:r>
                <a:rPr lang="en-US" sz="2000" b="1" dirty="0" err="1">
                  <a:solidFill>
                    <a:srgbClr val="FF0000"/>
                  </a:solidFill>
                </a:rPr>
                <a:t>아파트</a:t>
              </a:r>
              <a:r>
                <a:rPr lang="en-US" sz="2000" b="1" dirty="0">
                  <a:solidFill>
                    <a:srgbClr val="FF0000"/>
                  </a:solidFill>
                </a:rPr>
                <a:t> </a:t>
              </a:r>
              <a:r>
                <a:rPr lang="en-US" sz="2000" b="1" dirty="0" err="1">
                  <a:solidFill>
                    <a:srgbClr val="FF0000"/>
                  </a:solidFill>
                </a:rPr>
                <a:t>브랜드</a:t>
              </a:r>
              <a:endParaRPr sz="2000" b="1" dirty="0">
                <a:solidFill>
                  <a:srgbClr val="FF0000"/>
                </a:solidFill>
              </a:endParaRPr>
            </a:p>
            <a:p>
              <a:pPr marL="431801" marR="0" lvl="1" indent="-215900" algn="l" rtl="0">
                <a:lnSpc>
                  <a:spcPct val="140000"/>
                </a:lnSpc>
                <a:spcBef>
                  <a:spcPts val="0"/>
                </a:spcBef>
                <a:spcAft>
                  <a:spcPts val="0"/>
                </a:spcAft>
                <a:buClr>
                  <a:srgbClr val="011523"/>
                </a:buClr>
                <a:buSzPts val="2000"/>
                <a:buChar char="•"/>
              </a:pPr>
              <a:r>
                <a:rPr lang="en-US" sz="2000" dirty="0">
                  <a:solidFill>
                    <a:srgbClr val="011523"/>
                  </a:solidFill>
                </a:rPr>
                <a:t>구/</a:t>
              </a:r>
              <a:r>
                <a:rPr lang="en-US" sz="2000" dirty="0" err="1">
                  <a:solidFill>
                    <a:srgbClr val="011523"/>
                  </a:solidFill>
                </a:rPr>
                <a:t>행정동</a:t>
              </a:r>
              <a:r>
                <a:rPr lang="en-US" sz="2000" dirty="0">
                  <a:solidFill>
                    <a:srgbClr val="011523"/>
                  </a:solidFill>
                </a:rPr>
                <a:t>/</a:t>
              </a:r>
              <a:r>
                <a:rPr lang="en-US" sz="2000" dirty="0" err="1">
                  <a:solidFill>
                    <a:srgbClr val="011523"/>
                  </a:solidFill>
                </a:rPr>
                <a:t>법정동</a:t>
              </a:r>
              <a:r>
                <a:rPr lang="en-US" sz="2000" dirty="0">
                  <a:solidFill>
                    <a:srgbClr val="011523"/>
                  </a:solidFill>
                </a:rPr>
                <a:t> </a:t>
              </a:r>
              <a:r>
                <a:rPr lang="en-US" sz="2000" dirty="0" smtClean="0">
                  <a:solidFill>
                    <a:srgbClr val="011523"/>
                  </a:solidFill>
                </a:rPr>
                <a:t/>
              </a:r>
              <a:br>
                <a:rPr lang="en-US" sz="2000" dirty="0" smtClean="0">
                  <a:solidFill>
                    <a:srgbClr val="011523"/>
                  </a:solidFill>
                </a:rPr>
              </a:br>
              <a:r>
                <a:rPr lang="en-US" sz="2000" dirty="0" err="1" smtClean="0">
                  <a:solidFill>
                    <a:srgbClr val="011523"/>
                  </a:solidFill>
                </a:rPr>
                <a:t>목록</a:t>
              </a:r>
              <a:r>
                <a:rPr lang="en-US" sz="2000" dirty="0" smtClean="0">
                  <a:solidFill>
                    <a:srgbClr val="011523"/>
                  </a:solidFill>
                </a:rPr>
                <a:t> </a:t>
              </a:r>
              <a:r>
                <a:rPr lang="en-US" sz="2000" dirty="0">
                  <a:solidFill>
                    <a:srgbClr val="011523"/>
                  </a:solidFill>
                </a:rPr>
                <a:t>및 </a:t>
              </a:r>
              <a:r>
                <a:rPr lang="en-US" sz="2000" dirty="0" err="1">
                  <a:solidFill>
                    <a:srgbClr val="011523"/>
                  </a:solidFill>
                </a:rPr>
                <a:t>경계</a:t>
              </a:r>
              <a:r>
                <a:rPr lang="en-US" sz="2000" dirty="0">
                  <a:solidFill>
                    <a:srgbClr val="011523"/>
                  </a:solidFill>
                </a:rPr>
                <a:t> </a:t>
              </a:r>
              <a:r>
                <a:rPr lang="en-US" sz="2000" dirty="0" err="1">
                  <a:solidFill>
                    <a:srgbClr val="011523"/>
                  </a:solidFill>
                </a:rPr>
                <a:t>파일</a:t>
              </a:r>
              <a:endParaRPr sz="2000" dirty="0">
                <a:solidFill>
                  <a:srgbClr val="011523"/>
                </a:solidFill>
              </a:endParaRPr>
            </a:p>
            <a:p>
              <a:pPr marL="431801" marR="0" lvl="1" indent="-215900" algn="l" rtl="0">
                <a:lnSpc>
                  <a:spcPct val="140000"/>
                </a:lnSpc>
                <a:spcBef>
                  <a:spcPts val="0"/>
                </a:spcBef>
                <a:spcAft>
                  <a:spcPts val="0"/>
                </a:spcAft>
                <a:buClr>
                  <a:srgbClr val="011523"/>
                </a:buClr>
                <a:buSzPts val="2000"/>
                <a:buChar char="•"/>
              </a:pPr>
              <a:r>
                <a:rPr lang="en-US" sz="2000" dirty="0" err="1">
                  <a:solidFill>
                    <a:srgbClr val="011523"/>
                  </a:solidFill>
                </a:rPr>
                <a:t>버스정류장</a:t>
              </a:r>
              <a:r>
                <a:rPr lang="en-US" sz="2000" dirty="0">
                  <a:solidFill>
                    <a:srgbClr val="011523"/>
                  </a:solidFill>
                </a:rPr>
                <a:t>, </a:t>
              </a:r>
              <a:r>
                <a:rPr lang="en-US" sz="2000" dirty="0" err="1" smtClean="0">
                  <a:solidFill>
                    <a:srgbClr val="011523"/>
                  </a:solidFill>
                </a:rPr>
                <a:t>지하철역</a:t>
              </a:r>
              <a:endParaRPr lang="en-US" sz="2000" dirty="0" smtClean="0">
                <a:solidFill>
                  <a:srgbClr val="011523"/>
                </a:solidFill>
              </a:endParaRPr>
            </a:p>
            <a:p>
              <a:pPr marL="215901" marR="0" lvl="1" algn="l" rtl="0">
                <a:lnSpc>
                  <a:spcPct val="140000"/>
                </a:lnSpc>
                <a:spcBef>
                  <a:spcPts val="0"/>
                </a:spcBef>
                <a:spcAft>
                  <a:spcPts val="0"/>
                </a:spcAft>
                <a:buClr>
                  <a:srgbClr val="011523"/>
                </a:buClr>
                <a:buSzPts val="2000"/>
              </a:pPr>
              <a:endParaRPr sz="2000" dirty="0">
                <a:solidFill>
                  <a:srgbClr val="011523"/>
                </a:solidFill>
              </a:endParaRPr>
            </a:p>
            <a:p>
              <a:pPr marL="431801" marR="0" lvl="1" indent="-215900" algn="l" rtl="0">
                <a:lnSpc>
                  <a:spcPct val="140000"/>
                </a:lnSpc>
                <a:spcBef>
                  <a:spcPts val="0"/>
                </a:spcBef>
                <a:spcAft>
                  <a:spcPts val="0"/>
                </a:spcAft>
                <a:buClr>
                  <a:srgbClr val="FF0000"/>
                </a:buClr>
                <a:buSzPts val="2000"/>
                <a:buChar char="•"/>
              </a:pPr>
              <a:r>
                <a:rPr lang="en-US" sz="2000" b="1" dirty="0" err="1">
                  <a:solidFill>
                    <a:srgbClr val="FF0000"/>
                  </a:solidFill>
                </a:rPr>
                <a:t>정치</a:t>
              </a:r>
              <a:r>
                <a:rPr lang="en-US" sz="2000" b="1" dirty="0">
                  <a:solidFill>
                    <a:srgbClr val="FF0000"/>
                  </a:solidFill>
                </a:rPr>
                <a:t> </a:t>
              </a:r>
              <a:r>
                <a:rPr lang="en-US" sz="2000" b="1" dirty="0" err="1">
                  <a:solidFill>
                    <a:srgbClr val="FF0000"/>
                  </a:solidFill>
                </a:rPr>
                <a:t>데이터</a:t>
              </a:r>
              <a:endParaRPr sz="2000" b="1" dirty="0">
                <a:solidFill>
                  <a:srgbClr val="FF0000"/>
                </a:solidFill>
              </a:endParaRPr>
            </a:p>
          </p:txBody>
        </p:sp>
        <p:sp>
          <p:nvSpPr>
            <p:cNvPr id="158" name="Google Shape;158;p4"/>
            <p:cNvSpPr txBox="1"/>
            <p:nvPr/>
          </p:nvSpPr>
          <p:spPr>
            <a:xfrm>
              <a:off x="3451112" y="3215213"/>
              <a:ext cx="2676900" cy="2893800"/>
            </a:xfrm>
            <a:prstGeom prst="rect">
              <a:avLst/>
            </a:prstGeom>
            <a:noFill/>
            <a:ln>
              <a:noFill/>
            </a:ln>
          </p:spPr>
          <p:txBody>
            <a:bodyPr spcFirstLastPara="1" wrap="square" lIns="0" tIns="0" rIns="0" bIns="0" anchor="t" anchorCtr="0">
              <a:spAutoFit/>
            </a:bodyPr>
            <a:lstStyle/>
            <a:p>
              <a:pPr marL="431801" marR="0" lvl="1" indent="-215900" algn="l" rtl="0">
                <a:lnSpc>
                  <a:spcPct val="140000"/>
                </a:lnSpc>
                <a:spcBef>
                  <a:spcPts val="0"/>
                </a:spcBef>
                <a:spcAft>
                  <a:spcPts val="0"/>
                </a:spcAft>
                <a:buClr>
                  <a:srgbClr val="011523"/>
                </a:buClr>
                <a:buSzPts val="2000"/>
                <a:buChar char="•"/>
              </a:pPr>
              <a:r>
                <a:rPr lang="en-US" sz="2000" dirty="0" err="1">
                  <a:solidFill>
                    <a:srgbClr val="011523"/>
                  </a:solidFill>
                </a:rPr>
                <a:t>국토교통부</a:t>
              </a:r>
              <a:endParaRPr sz="2000" dirty="0">
                <a:solidFill>
                  <a:srgbClr val="011523"/>
                </a:solidFill>
              </a:endParaRPr>
            </a:p>
            <a:p>
              <a:pPr marL="431801" marR="0" lvl="1" indent="-215900" algn="l" rtl="0">
                <a:lnSpc>
                  <a:spcPct val="140000"/>
                </a:lnSpc>
                <a:spcBef>
                  <a:spcPts val="0"/>
                </a:spcBef>
                <a:spcAft>
                  <a:spcPts val="0"/>
                </a:spcAft>
                <a:buClr>
                  <a:srgbClr val="FF0000"/>
                </a:buClr>
                <a:buSzPts val="2000"/>
                <a:buChar char="•"/>
              </a:pPr>
              <a:r>
                <a:rPr lang="en-US" sz="2000" b="1" dirty="0" err="1">
                  <a:solidFill>
                    <a:srgbClr val="FF0000"/>
                  </a:solidFill>
                </a:rPr>
                <a:t>부동산</a:t>
              </a:r>
              <a:r>
                <a:rPr lang="en-US" sz="2000" b="1" dirty="0">
                  <a:solidFill>
                    <a:srgbClr val="FF0000"/>
                  </a:solidFill>
                </a:rPr>
                <a:t> </a:t>
              </a:r>
              <a:r>
                <a:rPr lang="en-US" sz="2000" b="1" dirty="0" err="1">
                  <a:solidFill>
                    <a:srgbClr val="FF0000"/>
                  </a:solidFill>
                </a:rPr>
                <a:t>사이트</a:t>
              </a:r>
              <a:endParaRPr sz="2000" b="1" dirty="0">
                <a:solidFill>
                  <a:srgbClr val="FF0000"/>
                </a:solidFill>
              </a:endParaRPr>
            </a:p>
            <a:p>
              <a:pPr marL="431801" marR="0" lvl="1" indent="-215900" algn="l" rtl="0">
                <a:lnSpc>
                  <a:spcPct val="140000"/>
                </a:lnSpc>
                <a:spcBef>
                  <a:spcPts val="0"/>
                </a:spcBef>
                <a:spcAft>
                  <a:spcPts val="0"/>
                </a:spcAft>
                <a:buClr>
                  <a:srgbClr val="011523"/>
                </a:buClr>
                <a:buSzPts val="2000"/>
                <a:buChar char="•"/>
              </a:pPr>
              <a:r>
                <a:rPr lang="en-US" sz="2000" dirty="0" err="1">
                  <a:solidFill>
                    <a:srgbClr val="011523"/>
                  </a:solidFill>
                </a:rPr>
                <a:t>공공데이터</a:t>
              </a:r>
              <a:r>
                <a:rPr lang="en-US" sz="2000" dirty="0">
                  <a:solidFill>
                    <a:srgbClr val="011523"/>
                  </a:solidFill>
                </a:rPr>
                <a:t> </a:t>
              </a:r>
              <a:r>
                <a:rPr lang="en-US" sz="2000" dirty="0" err="1">
                  <a:solidFill>
                    <a:srgbClr val="011523"/>
                  </a:solidFill>
                </a:rPr>
                <a:t>포털</a:t>
              </a:r>
              <a:r>
                <a:rPr lang="en-US" sz="2000" dirty="0">
                  <a:solidFill>
                    <a:srgbClr val="011523"/>
                  </a:solidFill>
                </a:rPr>
                <a:t> 및 </a:t>
              </a:r>
              <a:r>
                <a:rPr lang="en-US" sz="2000" dirty="0" err="1">
                  <a:solidFill>
                    <a:srgbClr val="011523"/>
                  </a:solidFill>
                </a:rPr>
                <a:t>브이</a:t>
              </a:r>
              <a:r>
                <a:rPr lang="en-US" sz="2000" dirty="0">
                  <a:solidFill>
                    <a:srgbClr val="011523"/>
                  </a:solidFill>
                </a:rPr>
                <a:t> </a:t>
              </a:r>
              <a:r>
                <a:rPr lang="en-US" sz="2000" dirty="0" err="1">
                  <a:solidFill>
                    <a:srgbClr val="011523"/>
                  </a:solidFill>
                </a:rPr>
                <a:t>공간</a:t>
              </a:r>
              <a:r>
                <a:rPr lang="en-US" sz="2000" dirty="0">
                  <a:solidFill>
                    <a:srgbClr val="011523"/>
                  </a:solidFill>
                </a:rPr>
                <a:t> </a:t>
              </a:r>
              <a:r>
                <a:rPr lang="en-US" sz="2000" dirty="0" err="1">
                  <a:solidFill>
                    <a:srgbClr val="011523"/>
                  </a:solidFill>
                </a:rPr>
                <a:t>월드</a:t>
              </a:r>
              <a:r>
                <a:rPr lang="en-US" sz="2000" dirty="0">
                  <a:solidFill>
                    <a:srgbClr val="011523"/>
                  </a:solidFill>
                </a:rPr>
                <a:t> </a:t>
              </a:r>
              <a:endParaRPr sz="2000" dirty="0">
                <a:solidFill>
                  <a:srgbClr val="011523"/>
                </a:solidFill>
              </a:endParaRPr>
            </a:p>
            <a:p>
              <a:pPr marL="431801" marR="0" lvl="1" indent="-215900" algn="l" rtl="0">
                <a:lnSpc>
                  <a:spcPct val="140000"/>
                </a:lnSpc>
                <a:spcBef>
                  <a:spcPts val="0"/>
                </a:spcBef>
                <a:spcAft>
                  <a:spcPts val="0"/>
                </a:spcAft>
                <a:buClr>
                  <a:srgbClr val="011523"/>
                </a:buClr>
                <a:buSzPts val="2000"/>
                <a:buChar char="•"/>
              </a:pPr>
              <a:r>
                <a:rPr lang="en-US" sz="2000" dirty="0" err="1">
                  <a:solidFill>
                    <a:srgbClr val="011523"/>
                  </a:solidFill>
                </a:rPr>
                <a:t>공공데이터</a:t>
              </a:r>
              <a:r>
                <a:rPr lang="en-US" sz="2000" dirty="0">
                  <a:solidFill>
                    <a:srgbClr val="011523"/>
                  </a:solidFill>
                </a:rPr>
                <a:t> </a:t>
              </a:r>
              <a:r>
                <a:rPr lang="en-US" sz="2000" dirty="0" err="1">
                  <a:solidFill>
                    <a:srgbClr val="011523"/>
                  </a:solidFill>
                </a:rPr>
                <a:t>포털</a:t>
              </a:r>
              <a:endParaRPr sz="2000" dirty="0">
                <a:solidFill>
                  <a:srgbClr val="011523"/>
                </a:solidFill>
              </a:endParaRPr>
            </a:p>
            <a:p>
              <a:pPr marL="914400" marR="0" lvl="0" indent="0" algn="l" rtl="0">
                <a:lnSpc>
                  <a:spcPct val="140000"/>
                </a:lnSpc>
                <a:spcBef>
                  <a:spcPts val="0"/>
                </a:spcBef>
                <a:spcAft>
                  <a:spcPts val="0"/>
                </a:spcAft>
                <a:buNone/>
              </a:pPr>
              <a:endParaRPr sz="2000" dirty="0">
                <a:solidFill>
                  <a:srgbClr val="011523"/>
                </a:solidFill>
              </a:endParaRPr>
            </a:p>
            <a:p>
              <a:pPr marL="431801" marR="0" lvl="1" indent="-215900" algn="l" rtl="0">
                <a:lnSpc>
                  <a:spcPct val="140000"/>
                </a:lnSpc>
                <a:spcBef>
                  <a:spcPts val="0"/>
                </a:spcBef>
                <a:spcAft>
                  <a:spcPts val="0"/>
                </a:spcAft>
                <a:buClr>
                  <a:srgbClr val="FF0000"/>
                </a:buClr>
                <a:buSzPts val="2000"/>
                <a:buChar char="•"/>
              </a:pPr>
              <a:r>
                <a:rPr lang="en-US" sz="2000" b="1" dirty="0" err="1">
                  <a:solidFill>
                    <a:srgbClr val="FF0000"/>
                  </a:solidFill>
                </a:rPr>
                <a:t>재임</a:t>
              </a:r>
              <a:r>
                <a:rPr lang="en-US" sz="2000" b="1" dirty="0">
                  <a:solidFill>
                    <a:srgbClr val="FF0000"/>
                  </a:solidFill>
                </a:rPr>
                <a:t> </a:t>
              </a:r>
              <a:r>
                <a:rPr lang="en-US" sz="2000" b="1" dirty="0" err="1">
                  <a:solidFill>
                    <a:srgbClr val="FF0000"/>
                  </a:solidFill>
                </a:rPr>
                <a:t>기간</a:t>
              </a:r>
              <a:endParaRPr sz="2000" b="1" dirty="0">
                <a:solidFill>
                  <a:srgbClr val="FF0000"/>
                </a:solidFill>
              </a:endParaRPr>
            </a:p>
          </p:txBody>
        </p:sp>
      </p:grpSp>
      <p:grpSp>
        <p:nvGrpSpPr>
          <p:cNvPr id="159" name="Google Shape;159;p4"/>
          <p:cNvGrpSpPr/>
          <p:nvPr/>
        </p:nvGrpSpPr>
        <p:grpSpPr>
          <a:xfrm>
            <a:off x="7329052" y="2861103"/>
            <a:ext cx="5353800" cy="2893800"/>
            <a:chOff x="774212" y="3215213"/>
            <a:chExt cx="5353800" cy="2893800"/>
          </a:xfrm>
        </p:grpSpPr>
        <p:sp>
          <p:nvSpPr>
            <p:cNvPr id="160" name="Google Shape;160;p4"/>
            <p:cNvSpPr txBox="1"/>
            <p:nvPr/>
          </p:nvSpPr>
          <p:spPr>
            <a:xfrm>
              <a:off x="774212" y="3215213"/>
              <a:ext cx="2676900" cy="2893800"/>
            </a:xfrm>
            <a:prstGeom prst="rect">
              <a:avLst/>
            </a:prstGeom>
            <a:noFill/>
            <a:ln>
              <a:noFill/>
            </a:ln>
          </p:spPr>
          <p:txBody>
            <a:bodyPr spcFirstLastPara="1" wrap="square" lIns="0" tIns="0" rIns="0" bIns="0" anchor="t" anchorCtr="0">
              <a:spAutoFit/>
            </a:bodyPr>
            <a:lstStyle/>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소비자 물가지수</a:t>
              </a:r>
              <a:endParaRPr sz="2000">
                <a:solidFill>
                  <a:srgbClr val="011523"/>
                </a:solidFill>
              </a:endParaRPr>
            </a:p>
            <a:p>
              <a:pPr marL="431801" marR="0" lvl="1" indent="-215900" algn="l" rtl="0">
                <a:lnSpc>
                  <a:spcPct val="140000"/>
                </a:lnSpc>
                <a:spcBef>
                  <a:spcPts val="0"/>
                </a:spcBef>
                <a:spcAft>
                  <a:spcPts val="0"/>
                </a:spcAft>
                <a:buClr>
                  <a:srgbClr val="FF0000"/>
                </a:buClr>
                <a:buSzPts val="2000"/>
                <a:buChar char="•"/>
              </a:pPr>
              <a:r>
                <a:rPr lang="en-US" sz="2000" b="1">
                  <a:solidFill>
                    <a:srgbClr val="FF0000"/>
                  </a:solidFill>
                </a:rPr>
                <a:t>환율, 금리</a:t>
              </a:r>
              <a:endParaRPr sz="2000" b="1">
                <a:solidFill>
                  <a:srgbClr val="FF0000"/>
                </a:solidFill>
              </a:endParaRPr>
            </a:p>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행정동별 </a:t>
              </a:r>
              <a:br>
                <a:rPr lang="en-US" sz="2000">
                  <a:solidFill>
                    <a:srgbClr val="011523"/>
                  </a:solidFill>
                </a:rPr>
              </a:br>
              <a:r>
                <a:rPr lang="en-US" sz="2000">
                  <a:solidFill>
                    <a:srgbClr val="011523"/>
                  </a:solidFill>
                </a:rPr>
                <a:t>인구밀도</a:t>
              </a:r>
              <a:endParaRPr sz="2000">
                <a:solidFill>
                  <a:srgbClr val="011523"/>
                </a:solidFill>
              </a:endParaRPr>
            </a:p>
            <a:p>
              <a:pPr marL="431801" marR="0" lvl="1" indent="-215900" algn="l" rtl="0">
                <a:lnSpc>
                  <a:spcPct val="140000"/>
                </a:lnSpc>
                <a:spcBef>
                  <a:spcPts val="0"/>
                </a:spcBef>
                <a:spcAft>
                  <a:spcPts val="0"/>
                </a:spcAft>
                <a:buClr>
                  <a:srgbClr val="FF0000"/>
                </a:buClr>
                <a:buSzPts val="2000"/>
                <a:buChar char="•"/>
              </a:pPr>
              <a:r>
                <a:rPr lang="en-US" sz="2000" b="1">
                  <a:solidFill>
                    <a:srgbClr val="FF0000"/>
                  </a:solidFill>
                </a:rPr>
                <a:t>행정동별 </a:t>
              </a:r>
              <a:br>
                <a:rPr lang="en-US" sz="2000" b="1">
                  <a:solidFill>
                    <a:srgbClr val="FF0000"/>
                  </a:solidFill>
                </a:rPr>
              </a:br>
              <a:r>
                <a:rPr lang="en-US" sz="2000" b="1">
                  <a:solidFill>
                    <a:srgbClr val="FF0000"/>
                  </a:solidFill>
                </a:rPr>
                <a:t>상가 소득 및 소비</a:t>
              </a:r>
              <a:endParaRPr sz="2000" b="1">
                <a:solidFill>
                  <a:srgbClr val="FF0000"/>
                </a:solidFill>
              </a:endParaRPr>
            </a:p>
            <a:p>
              <a:pPr marL="431801" marR="0" lvl="1" indent="-215900" algn="l" rtl="0">
                <a:lnSpc>
                  <a:spcPct val="140000"/>
                </a:lnSpc>
                <a:spcBef>
                  <a:spcPts val="0"/>
                </a:spcBef>
                <a:spcAft>
                  <a:spcPts val="0"/>
                </a:spcAft>
                <a:buClr>
                  <a:schemeClr val="dk1"/>
                </a:buClr>
                <a:buSzPts val="2000"/>
                <a:buChar char="•"/>
              </a:pPr>
              <a:r>
                <a:rPr lang="en-US" sz="2000">
                  <a:solidFill>
                    <a:schemeClr val="dk1"/>
                  </a:solidFill>
                </a:rPr>
                <a:t>범죄율(폐기)</a:t>
              </a:r>
              <a:endParaRPr sz="2000">
                <a:solidFill>
                  <a:schemeClr val="dk1"/>
                </a:solidFill>
              </a:endParaRPr>
            </a:p>
          </p:txBody>
        </p:sp>
        <p:sp>
          <p:nvSpPr>
            <p:cNvPr id="161" name="Google Shape;161;p4"/>
            <p:cNvSpPr txBox="1"/>
            <p:nvPr/>
          </p:nvSpPr>
          <p:spPr>
            <a:xfrm>
              <a:off x="3451112" y="3215213"/>
              <a:ext cx="2676900" cy="2031900"/>
            </a:xfrm>
            <a:prstGeom prst="rect">
              <a:avLst/>
            </a:prstGeom>
            <a:noFill/>
            <a:ln>
              <a:noFill/>
            </a:ln>
          </p:spPr>
          <p:txBody>
            <a:bodyPr spcFirstLastPara="1" wrap="square" lIns="0" tIns="0" rIns="0" bIns="0" anchor="t" anchorCtr="0">
              <a:spAutoFit/>
            </a:bodyPr>
            <a:lstStyle/>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통계청</a:t>
              </a:r>
              <a:endParaRPr sz="2000">
                <a:solidFill>
                  <a:srgbClr val="011523"/>
                </a:solidFill>
              </a:endParaRPr>
            </a:p>
            <a:p>
              <a:pPr marL="431801" marR="0" lvl="1" indent="-215900" algn="l" rtl="0">
                <a:lnSpc>
                  <a:spcPct val="140000"/>
                </a:lnSpc>
                <a:spcBef>
                  <a:spcPts val="0"/>
                </a:spcBef>
                <a:spcAft>
                  <a:spcPts val="0"/>
                </a:spcAft>
                <a:buClr>
                  <a:srgbClr val="FF0000"/>
                </a:buClr>
                <a:buSzPts val="2000"/>
                <a:buChar char="•"/>
              </a:pPr>
              <a:r>
                <a:rPr lang="en-US" sz="2000" b="1">
                  <a:solidFill>
                    <a:srgbClr val="FF0000"/>
                  </a:solidFill>
                </a:rPr>
                <a:t>한국은행</a:t>
              </a:r>
              <a:endParaRPr sz="2000" b="1">
                <a:solidFill>
                  <a:srgbClr val="FF0000"/>
                </a:solidFill>
              </a:endParaRPr>
            </a:p>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공공데이터 포털</a:t>
              </a:r>
              <a:endParaRPr sz="2000">
                <a:solidFill>
                  <a:srgbClr val="011523"/>
                </a:solidFill>
              </a:endParaRPr>
            </a:p>
            <a:p>
              <a:pPr marL="0" marR="0" lvl="0" indent="0" algn="l" rtl="0">
                <a:lnSpc>
                  <a:spcPct val="140000"/>
                </a:lnSpc>
                <a:spcBef>
                  <a:spcPts val="0"/>
                </a:spcBef>
                <a:spcAft>
                  <a:spcPts val="0"/>
                </a:spcAft>
                <a:buNone/>
              </a:pPr>
              <a:endParaRPr sz="2000">
                <a:solidFill>
                  <a:srgbClr val="011523"/>
                </a:solidFill>
              </a:endParaRPr>
            </a:p>
            <a:p>
              <a:pPr marL="431801" marR="0" lvl="1" indent="-215900" algn="l" rtl="0">
                <a:lnSpc>
                  <a:spcPct val="140000"/>
                </a:lnSpc>
                <a:spcBef>
                  <a:spcPts val="0"/>
                </a:spcBef>
                <a:spcAft>
                  <a:spcPts val="0"/>
                </a:spcAft>
                <a:buClr>
                  <a:srgbClr val="FF0000"/>
                </a:buClr>
                <a:buSzPts val="2000"/>
                <a:buChar char="•"/>
              </a:pPr>
              <a:r>
                <a:rPr lang="en-US" sz="2000" b="1">
                  <a:solidFill>
                    <a:srgbClr val="FF0000"/>
                  </a:solidFill>
                </a:rPr>
                <a:t>공공데이터 포털</a:t>
              </a:r>
              <a:endParaRPr sz="2000" b="1">
                <a:solidFill>
                  <a:srgbClr val="FF0000"/>
                </a:solidFill>
              </a:endParaRPr>
            </a:p>
          </p:txBody>
        </p:sp>
      </p:grpSp>
      <p:grpSp>
        <p:nvGrpSpPr>
          <p:cNvPr id="162" name="Google Shape;162;p4"/>
          <p:cNvGrpSpPr/>
          <p:nvPr/>
        </p:nvGrpSpPr>
        <p:grpSpPr>
          <a:xfrm>
            <a:off x="12792202" y="2861103"/>
            <a:ext cx="5353800" cy="1169700"/>
            <a:chOff x="774212" y="3215213"/>
            <a:chExt cx="5353800" cy="1169700"/>
          </a:xfrm>
        </p:grpSpPr>
        <p:sp>
          <p:nvSpPr>
            <p:cNvPr id="163" name="Google Shape;163;p4"/>
            <p:cNvSpPr txBox="1"/>
            <p:nvPr/>
          </p:nvSpPr>
          <p:spPr>
            <a:xfrm>
              <a:off x="774212" y="3215213"/>
              <a:ext cx="2676900" cy="1169700"/>
            </a:xfrm>
            <a:prstGeom prst="rect">
              <a:avLst/>
            </a:prstGeom>
            <a:noFill/>
            <a:ln>
              <a:noFill/>
            </a:ln>
          </p:spPr>
          <p:txBody>
            <a:bodyPr spcFirstLastPara="1" wrap="square" lIns="0" tIns="0" rIns="0" bIns="0" anchor="t" anchorCtr="0">
              <a:spAutoFit/>
            </a:bodyPr>
            <a:lstStyle/>
            <a:p>
              <a:pPr marL="431801" marR="0" lvl="1" indent="-215900" algn="l" rtl="0">
                <a:lnSpc>
                  <a:spcPct val="140000"/>
                </a:lnSpc>
                <a:spcBef>
                  <a:spcPts val="0"/>
                </a:spcBef>
                <a:spcAft>
                  <a:spcPts val="0"/>
                </a:spcAft>
                <a:buClr>
                  <a:srgbClr val="011523"/>
                </a:buClr>
                <a:buSzPts val="2000"/>
                <a:buChar char="•"/>
              </a:pPr>
              <a:r>
                <a:rPr lang="en-US" sz="2000" dirty="0" err="1">
                  <a:solidFill>
                    <a:srgbClr val="011523"/>
                  </a:solidFill>
                </a:rPr>
                <a:t>학교</a:t>
              </a:r>
              <a:r>
                <a:rPr lang="en-US" sz="2000" dirty="0">
                  <a:solidFill>
                    <a:srgbClr val="011523"/>
                  </a:solidFill>
                </a:rPr>
                <a:t>, </a:t>
              </a:r>
              <a:r>
                <a:rPr lang="en-US" sz="2000" dirty="0" err="1">
                  <a:solidFill>
                    <a:srgbClr val="011523"/>
                  </a:solidFill>
                </a:rPr>
                <a:t>병원</a:t>
              </a:r>
              <a:r>
                <a:rPr lang="en-US" sz="2000" dirty="0">
                  <a:solidFill>
                    <a:srgbClr val="011523"/>
                  </a:solidFill>
                </a:rPr>
                <a:t>, </a:t>
              </a:r>
              <a:r>
                <a:rPr lang="en-US" sz="2000" dirty="0" err="1">
                  <a:solidFill>
                    <a:srgbClr val="011523"/>
                  </a:solidFill>
                </a:rPr>
                <a:t>공원</a:t>
              </a:r>
              <a:r>
                <a:rPr lang="en-US" sz="2000" dirty="0">
                  <a:solidFill>
                    <a:srgbClr val="011523"/>
                  </a:solidFill>
                </a:rPr>
                <a:t/>
              </a:r>
              <a:br>
                <a:rPr lang="en-US" sz="2000" dirty="0">
                  <a:solidFill>
                    <a:srgbClr val="011523"/>
                  </a:solidFill>
                </a:rPr>
              </a:br>
              <a:r>
                <a:rPr lang="en-US" sz="2000" dirty="0" err="1">
                  <a:solidFill>
                    <a:srgbClr val="011523"/>
                  </a:solidFill>
                </a:rPr>
                <a:t>위치</a:t>
              </a:r>
              <a:r>
                <a:rPr lang="en-US" sz="2000" dirty="0">
                  <a:solidFill>
                    <a:srgbClr val="011523"/>
                  </a:solidFill>
                </a:rPr>
                <a:t> </a:t>
              </a:r>
              <a:r>
                <a:rPr lang="en-US" sz="2000" dirty="0" err="1">
                  <a:solidFill>
                    <a:srgbClr val="011523"/>
                  </a:solidFill>
                </a:rPr>
                <a:t>데이터</a:t>
              </a:r>
              <a:endParaRPr sz="2000" dirty="0">
                <a:solidFill>
                  <a:srgbClr val="011523"/>
                </a:solidFill>
              </a:endParaRPr>
            </a:p>
            <a:p>
              <a:pPr marL="431801" marR="0" lvl="1" indent="-215900" algn="l" rtl="0">
                <a:lnSpc>
                  <a:spcPct val="140000"/>
                </a:lnSpc>
                <a:spcBef>
                  <a:spcPts val="0"/>
                </a:spcBef>
                <a:spcAft>
                  <a:spcPts val="0"/>
                </a:spcAft>
                <a:buClr>
                  <a:srgbClr val="011523"/>
                </a:buClr>
                <a:buSzPts val="2000"/>
                <a:buChar char="•"/>
              </a:pPr>
              <a:r>
                <a:rPr lang="en-US" sz="2000" dirty="0" err="1">
                  <a:solidFill>
                    <a:srgbClr val="011523"/>
                  </a:solidFill>
                </a:rPr>
                <a:t>날씨</a:t>
              </a:r>
              <a:r>
                <a:rPr lang="en-US" sz="2000" dirty="0">
                  <a:solidFill>
                    <a:srgbClr val="011523"/>
                  </a:solidFill>
                </a:rPr>
                <a:t>(</a:t>
              </a:r>
              <a:r>
                <a:rPr lang="en-US" sz="2000" dirty="0" err="1">
                  <a:solidFill>
                    <a:srgbClr val="011523"/>
                  </a:solidFill>
                </a:rPr>
                <a:t>폐기</a:t>
              </a:r>
              <a:r>
                <a:rPr lang="en-US" sz="2000" dirty="0">
                  <a:solidFill>
                    <a:srgbClr val="011523"/>
                  </a:solidFill>
                </a:rPr>
                <a:t>)</a:t>
              </a:r>
              <a:endParaRPr sz="2000" dirty="0">
                <a:solidFill>
                  <a:srgbClr val="011523"/>
                </a:solidFill>
              </a:endParaRPr>
            </a:p>
          </p:txBody>
        </p:sp>
        <p:sp>
          <p:nvSpPr>
            <p:cNvPr id="164" name="Google Shape;164;p4"/>
            <p:cNvSpPr txBox="1"/>
            <p:nvPr/>
          </p:nvSpPr>
          <p:spPr>
            <a:xfrm>
              <a:off x="3451112" y="3215213"/>
              <a:ext cx="2676900" cy="1169700"/>
            </a:xfrm>
            <a:prstGeom prst="rect">
              <a:avLst/>
            </a:prstGeom>
            <a:noFill/>
            <a:ln>
              <a:noFill/>
            </a:ln>
          </p:spPr>
          <p:txBody>
            <a:bodyPr spcFirstLastPara="1" wrap="square" lIns="0" tIns="0" rIns="0" bIns="0" anchor="t" anchorCtr="0">
              <a:spAutoFit/>
            </a:bodyPr>
            <a:lstStyle/>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공공데이터 포털</a:t>
              </a:r>
              <a:br>
                <a:rPr lang="en-US" sz="2000">
                  <a:solidFill>
                    <a:srgbClr val="011523"/>
                  </a:solidFill>
                </a:rPr>
              </a:br>
              <a:endParaRPr sz="2000">
                <a:solidFill>
                  <a:srgbClr val="011523"/>
                </a:solidFill>
              </a:endParaRPr>
            </a:p>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기상청</a:t>
              </a:r>
              <a:endParaRPr sz="2000">
                <a:solidFill>
                  <a:srgbClr val="011523"/>
                </a:solidFill>
              </a:endParaRPr>
            </a:p>
          </p:txBody>
        </p:sp>
      </p:grpSp>
      <p:sp>
        <p:nvSpPr>
          <p:cNvPr id="165" name="Google Shape;165;p4"/>
          <p:cNvSpPr txBox="1"/>
          <p:nvPr/>
        </p:nvSpPr>
        <p:spPr>
          <a:xfrm>
            <a:off x="14223502" y="6505115"/>
            <a:ext cx="2491200" cy="738900"/>
          </a:xfrm>
          <a:prstGeom prst="rect">
            <a:avLst/>
          </a:prstGeom>
          <a:noFill/>
          <a:ln>
            <a:noFill/>
          </a:ln>
        </p:spPr>
        <p:txBody>
          <a:bodyPr spcFirstLastPara="1" wrap="square" lIns="0" tIns="0" rIns="0" bIns="0" anchor="t" anchorCtr="0">
            <a:spAutoFit/>
          </a:bodyPr>
          <a:lstStyle/>
          <a:p>
            <a:pPr marL="431801" marR="0" lvl="1" indent="-215900" algn="l" rtl="0">
              <a:lnSpc>
                <a:spcPct val="140000"/>
              </a:lnSpc>
              <a:spcBef>
                <a:spcPts val="0"/>
              </a:spcBef>
              <a:spcAft>
                <a:spcPts val="0"/>
              </a:spcAft>
              <a:buClr>
                <a:srgbClr val="011523"/>
              </a:buClr>
              <a:buSzPts val="2000"/>
              <a:buChar char="•"/>
            </a:pPr>
            <a:r>
              <a:rPr lang="en-US" sz="2000" dirty="0" err="1" smtClean="0">
                <a:solidFill>
                  <a:srgbClr val="011523"/>
                </a:solidFill>
              </a:rPr>
              <a:t>학교</a:t>
            </a:r>
            <a:r>
              <a:rPr lang="en-US" sz="2000" dirty="0" smtClean="0">
                <a:solidFill>
                  <a:srgbClr val="011523"/>
                </a:solidFill>
              </a:rPr>
              <a:t> </a:t>
            </a:r>
            <a:r>
              <a:rPr lang="en-US" sz="2000" dirty="0" err="1" smtClean="0">
                <a:solidFill>
                  <a:srgbClr val="011523"/>
                </a:solidFill>
              </a:rPr>
              <a:t>도로명</a:t>
            </a:r>
            <a:r>
              <a:rPr lang="en-US" sz="2000" dirty="0" smtClean="0">
                <a:solidFill>
                  <a:srgbClr val="011523"/>
                </a:solidFill>
              </a:rPr>
              <a:t> </a:t>
            </a:r>
            <a:r>
              <a:rPr lang="en-US" sz="2000" dirty="0" err="1" smtClean="0">
                <a:solidFill>
                  <a:srgbClr val="011523"/>
                </a:solidFill>
              </a:rPr>
              <a:t>주소</a:t>
            </a:r>
            <a:r>
              <a:rPr lang="en-US" sz="2000" dirty="0" smtClean="0">
                <a:solidFill>
                  <a:srgbClr val="011523"/>
                </a:solidFill>
              </a:rPr>
              <a:t> </a:t>
            </a:r>
            <a:br>
              <a:rPr lang="en-US" sz="2000" dirty="0" smtClean="0">
                <a:solidFill>
                  <a:srgbClr val="011523"/>
                </a:solidFill>
              </a:rPr>
            </a:br>
            <a:r>
              <a:rPr lang="en-US" sz="2000" dirty="0" err="1" smtClean="0">
                <a:solidFill>
                  <a:srgbClr val="011523"/>
                </a:solidFill>
              </a:rPr>
              <a:t>위도</a:t>
            </a:r>
            <a:r>
              <a:rPr lang="en-US" sz="2000" dirty="0" smtClean="0">
                <a:solidFill>
                  <a:srgbClr val="011523"/>
                </a:solidFill>
              </a:rPr>
              <a:t> </a:t>
            </a:r>
            <a:r>
              <a:rPr lang="en-US" sz="2000" dirty="0" err="1" smtClean="0">
                <a:solidFill>
                  <a:srgbClr val="011523"/>
                </a:solidFill>
              </a:rPr>
              <a:t>경도</a:t>
            </a:r>
            <a:r>
              <a:rPr lang="en-US" sz="2000" dirty="0" smtClean="0">
                <a:solidFill>
                  <a:srgbClr val="011523"/>
                </a:solidFill>
              </a:rPr>
              <a:t> </a:t>
            </a:r>
            <a:r>
              <a:rPr lang="en-US" sz="2000" dirty="0" err="1" smtClean="0">
                <a:solidFill>
                  <a:srgbClr val="011523"/>
                </a:solidFill>
              </a:rPr>
              <a:t>변환</a:t>
            </a:r>
            <a:endParaRPr sz="2000" dirty="0">
              <a:solidFill>
                <a:srgbClr val="011523"/>
              </a:solidFill>
            </a:endParaRPr>
          </a:p>
        </p:txBody>
      </p:sp>
      <p:cxnSp>
        <p:nvCxnSpPr>
          <p:cNvPr id="166" name="Google Shape;166;p4"/>
          <p:cNvCxnSpPr/>
          <p:nvPr/>
        </p:nvCxnSpPr>
        <p:spPr>
          <a:xfrm>
            <a:off x="1953765" y="7827965"/>
            <a:ext cx="15766500" cy="0"/>
          </a:xfrm>
          <a:prstGeom prst="straightConnector1">
            <a:avLst/>
          </a:prstGeom>
          <a:noFill/>
          <a:ln w="9525" cap="flat" cmpd="sng">
            <a:solidFill>
              <a:srgbClr val="011523"/>
            </a:solidFill>
            <a:prstDash val="solid"/>
            <a:round/>
            <a:headEnd type="none" w="sm" len="sm"/>
            <a:tailEnd type="none" w="sm" len="sm"/>
          </a:ln>
        </p:spPr>
      </p:cxnSp>
      <p:sp>
        <p:nvSpPr>
          <p:cNvPr id="167" name="Google Shape;167;p4"/>
          <p:cNvSpPr txBox="1"/>
          <p:nvPr/>
        </p:nvSpPr>
        <p:spPr>
          <a:xfrm>
            <a:off x="3204352" y="7981103"/>
            <a:ext cx="2676900" cy="1169700"/>
          </a:xfrm>
          <a:prstGeom prst="rect">
            <a:avLst/>
          </a:prstGeom>
          <a:noFill/>
          <a:ln>
            <a:noFill/>
          </a:ln>
        </p:spPr>
        <p:txBody>
          <a:bodyPr spcFirstLastPara="1" wrap="square" lIns="0" tIns="0" rIns="0" bIns="0" anchor="t" anchorCtr="0">
            <a:spAutoFit/>
          </a:bodyPr>
          <a:lstStyle/>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XgBoost</a:t>
            </a:r>
            <a:endParaRPr sz="2000">
              <a:solidFill>
                <a:srgbClr val="011523"/>
              </a:solidFill>
            </a:endParaRPr>
          </a:p>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Ridge, Lasso</a:t>
            </a:r>
            <a:endParaRPr sz="2000">
              <a:solidFill>
                <a:srgbClr val="011523"/>
              </a:solidFill>
            </a:endParaRPr>
          </a:p>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Decision Tree</a:t>
            </a:r>
            <a:endParaRPr sz="2000">
              <a:solidFill>
                <a:srgbClr val="011523"/>
              </a:solidFill>
            </a:endParaRPr>
          </a:p>
        </p:txBody>
      </p:sp>
      <p:sp>
        <p:nvSpPr>
          <p:cNvPr id="168" name="Google Shape;168;p4"/>
          <p:cNvSpPr txBox="1"/>
          <p:nvPr/>
        </p:nvSpPr>
        <p:spPr>
          <a:xfrm>
            <a:off x="8550791" y="7981115"/>
            <a:ext cx="2910300" cy="1169700"/>
          </a:xfrm>
          <a:prstGeom prst="rect">
            <a:avLst/>
          </a:prstGeom>
          <a:noFill/>
          <a:ln>
            <a:noFill/>
          </a:ln>
        </p:spPr>
        <p:txBody>
          <a:bodyPr spcFirstLastPara="1" wrap="square" lIns="0" tIns="0" rIns="0" bIns="0" anchor="t" anchorCtr="0">
            <a:spAutoFit/>
          </a:bodyPr>
          <a:lstStyle/>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Random Forest</a:t>
            </a:r>
            <a:endParaRPr sz="2000">
              <a:solidFill>
                <a:srgbClr val="011523"/>
              </a:solidFill>
            </a:endParaRPr>
          </a:p>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최고 성능 모델의 하이퍼파라미터 튜닝</a:t>
            </a:r>
            <a:endParaRPr sz="2000">
              <a:solidFill>
                <a:srgbClr val="011523"/>
              </a:solidFill>
            </a:endParaRPr>
          </a:p>
        </p:txBody>
      </p:sp>
      <p:cxnSp>
        <p:nvCxnSpPr>
          <p:cNvPr id="169" name="Google Shape;169;p4"/>
          <p:cNvCxnSpPr/>
          <p:nvPr/>
        </p:nvCxnSpPr>
        <p:spPr>
          <a:xfrm>
            <a:off x="12792190" y="2731136"/>
            <a:ext cx="0" cy="7189800"/>
          </a:xfrm>
          <a:prstGeom prst="straightConnector1">
            <a:avLst/>
          </a:prstGeom>
          <a:noFill/>
          <a:ln w="9525" cap="flat" cmpd="sng">
            <a:solidFill>
              <a:srgbClr val="011523"/>
            </a:solidFill>
            <a:prstDash val="solid"/>
            <a:round/>
            <a:headEnd type="none" w="sm" len="sm"/>
            <a:tailEnd type="none" w="sm" len="sm"/>
          </a:ln>
        </p:spPr>
      </p:cxnSp>
      <p:cxnSp>
        <p:nvCxnSpPr>
          <p:cNvPr id="170" name="Google Shape;170;p4"/>
          <p:cNvCxnSpPr/>
          <p:nvPr/>
        </p:nvCxnSpPr>
        <p:spPr>
          <a:xfrm>
            <a:off x="7358602" y="2731136"/>
            <a:ext cx="0" cy="7185900"/>
          </a:xfrm>
          <a:prstGeom prst="straightConnector1">
            <a:avLst/>
          </a:prstGeom>
          <a:noFill/>
          <a:ln w="9525" cap="flat" cmpd="sng">
            <a:solidFill>
              <a:srgbClr val="011523"/>
            </a:solidFill>
            <a:prstDash val="solid"/>
            <a:round/>
            <a:headEnd type="none" w="sm" len="sm"/>
            <a:tailEnd type="none" w="sm" len="sm"/>
          </a:ln>
        </p:spPr>
      </p:cxnSp>
      <p:cxnSp>
        <p:nvCxnSpPr>
          <p:cNvPr id="171" name="Google Shape;171;p4"/>
          <p:cNvCxnSpPr/>
          <p:nvPr/>
        </p:nvCxnSpPr>
        <p:spPr>
          <a:xfrm>
            <a:off x="1924990" y="2714265"/>
            <a:ext cx="0" cy="7202700"/>
          </a:xfrm>
          <a:prstGeom prst="straightConnector1">
            <a:avLst/>
          </a:prstGeom>
          <a:noFill/>
          <a:ln w="9525" cap="flat" cmpd="sng">
            <a:solidFill>
              <a:srgbClr val="011523"/>
            </a:solidFill>
            <a:prstDash val="solid"/>
            <a:round/>
            <a:headEnd type="none" w="sm" len="sm"/>
            <a:tailEnd type="none" w="sm" len="sm"/>
          </a:ln>
        </p:spPr>
      </p:cxnSp>
      <p:sp>
        <p:nvSpPr>
          <p:cNvPr id="172" name="Google Shape;172;p4"/>
          <p:cNvSpPr txBox="1"/>
          <p:nvPr/>
        </p:nvSpPr>
        <p:spPr>
          <a:xfrm>
            <a:off x="204695" y="3569115"/>
            <a:ext cx="1577700" cy="1723549"/>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4000" dirty="0" err="1">
                <a:solidFill>
                  <a:srgbClr val="011523"/>
                </a:solidFill>
                <a:latin typeface="+mj-ea"/>
                <a:ea typeface="+mj-ea"/>
                <a:cs typeface="DM Serif Display"/>
                <a:sym typeface="DM Serif Display"/>
              </a:rPr>
              <a:t>수집</a:t>
            </a:r>
            <a:r>
              <a:rPr lang="en-US" sz="4000" dirty="0">
                <a:solidFill>
                  <a:srgbClr val="011523"/>
                </a:solidFill>
                <a:latin typeface="+mj-ea"/>
                <a:ea typeface="+mj-ea"/>
                <a:cs typeface="DM Serif Display"/>
                <a:sym typeface="DM Serif Display"/>
              </a:rPr>
              <a:t> </a:t>
            </a:r>
            <a:r>
              <a:rPr lang="en-US" sz="4000" dirty="0" err="1">
                <a:solidFill>
                  <a:srgbClr val="011523"/>
                </a:solidFill>
                <a:latin typeface="+mj-ea"/>
                <a:ea typeface="+mj-ea"/>
                <a:cs typeface="DM Serif Display"/>
                <a:sym typeface="DM Serif Display"/>
              </a:rPr>
              <a:t>데이터</a:t>
            </a:r>
            <a:endParaRPr sz="4000" dirty="0">
              <a:latin typeface="+mj-ea"/>
              <a:ea typeface="+mj-ea"/>
            </a:endParaRPr>
          </a:p>
        </p:txBody>
      </p:sp>
      <p:sp>
        <p:nvSpPr>
          <p:cNvPr id="173" name="Google Shape;173;p4"/>
          <p:cNvSpPr txBox="1"/>
          <p:nvPr/>
        </p:nvSpPr>
        <p:spPr>
          <a:xfrm>
            <a:off x="204695" y="6509365"/>
            <a:ext cx="1577700" cy="861774"/>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4000">
                <a:solidFill>
                  <a:srgbClr val="011523"/>
                </a:solidFill>
                <a:latin typeface="+mj-ea"/>
                <a:ea typeface="+mj-ea"/>
                <a:cs typeface="DM Serif Display"/>
                <a:sym typeface="DM Serif Display"/>
              </a:rPr>
              <a:t>전처리</a:t>
            </a:r>
            <a:endParaRPr sz="4000">
              <a:latin typeface="+mj-ea"/>
              <a:ea typeface="+mj-ea"/>
            </a:endParaRPr>
          </a:p>
        </p:txBody>
      </p:sp>
      <p:sp>
        <p:nvSpPr>
          <p:cNvPr id="174" name="Google Shape;174;p4"/>
          <p:cNvSpPr txBox="1"/>
          <p:nvPr/>
        </p:nvSpPr>
        <p:spPr>
          <a:xfrm>
            <a:off x="204695" y="8473715"/>
            <a:ext cx="1577700" cy="861774"/>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US" sz="4000">
                <a:solidFill>
                  <a:srgbClr val="011523"/>
                </a:solidFill>
                <a:latin typeface="+mj-ea"/>
                <a:ea typeface="+mj-ea"/>
                <a:cs typeface="DM Serif Display"/>
                <a:sym typeface="DM Serif Display"/>
              </a:rPr>
              <a:t>모델링</a:t>
            </a:r>
            <a:endParaRPr sz="4000">
              <a:latin typeface="+mj-ea"/>
              <a:ea typeface="+mj-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178"/>
        <p:cNvGrpSpPr/>
        <p:nvPr/>
      </p:nvGrpSpPr>
      <p:grpSpPr>
        <a:xfrm>
          <a:off x="0" y="0"/>
          <a:ext cx="0" cy="0"/>
          <a:chOff x="0" y="0"/>
          <a:chExt cx="0" cy="0"/>
        </a:xfrm>
      </p:grpSpPr>
      <p:sp>
        <p:nvSpPr>
          <p:cNvPr id="179" name="Google Shape;179;p6"/>
          <p:cNvSpPr txBox="1"/>
          <p:nvPr/>
        </p:nvSpPr>
        <p:spPr>
          <a:xfrm>
            <a:off x="774200" y="660400"/>
            <a:ext cx="10548000" cy="6156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a:solidFill>
                  <a:srgbClr val="011523"/>
                </a:solidFill>
                <a:latin typeface="DM Serif Display"/>
                <a:ea typeface="DM Serif Display"/>
                <a:cs typeface="DM Serif Display"/>
                <a:sym typeface="DM Serif Display"/>
              </a:rPr>
              <a:t>3</a:t>
            </a:r>
            <a:r>
              <a:rPr lang="en-US" sz="3999" b="0" i="0" u="none" strike="noStrike" cap="none">
                <a:solidFill>
                  <a:srgbClr val="011523"/>
                </a:solidFill>
                <a:latin typeface="DM Serif Display"/>
                <a:ea typeface="DM Serif Display"/>
                <a:cs typeface="DM Serif Display"/>
                <a:sym typeface="DM Serif Display"/>
              </a:rPr>
              <a:t>. </a:t>
            </a:r>
            <a:r>
              <a:rPr lang="en-US" sz="3999">
                <a:solidFill>
                  <a:srgbClr val="011523"/>
                </a:solidFill>
                <a:latin typeface="DM Serif Display"/>
                <a:ea typeface="DM Serif Display"/>
                <a:cs typeface="DM Serif Display"/>
                <a:sym typeface="DM Serif Display"/>
              </a:rPr>
              <a:t>Project Execution Process and Methodology</a:t>
            </a:r>
            <a:endParaRPr/>
          </a:p>
        </p:txBody>
      </p:sp>
      <p:sp>
        <p:nvSpPr>
          <p:cNvPr id="180" name="Google Shape;180;p6"/>
          <p:cNvSpPr txBox="1"/>
          <p:nvPr/>
        </p:nvSpPr>
        <p:spPr>
          <a:xfrm>
            <a:off x="11322197" y="650875"/>
            <a:ext cx="6245400" cy="615600"/>
          </a:xfrm>
          <a:prstGeom prst="rect">
            <a:avLst/>
          </a:prstGeom>
          <a:noFill/>
          <a:ln>
            <a:noFill/>
          </a:ln>
        </p:spPr>
        <p:txBody>
          <a:bodyPr spcFirstLastPara="1" wrap="square" lIns="0" tIns="0" rIns="0" bIns="0" anchor="t" anchorCtr="0">
            <a:spAutoFit/>
          </a:bodyPr>
          <a:lstStyle/>
          <a:p>
            <a:pPr marL="0" marR="0" lvl="0" indent="0" algn="r" rtl="0">
              <a:lnSpc>
                <a:spcPct val="140010"/>
              </a:lnSpc>
              <a:spcBef>
                <a:spcPts val="0"/>
              </a:spcBef>
              <a:spcAft>
                <a:spcPts val="0"/>
              </a:spcAft>
              <a:buNone/>
            </a:pPr>
            <a:r>
              <a:rPr lang="en-US" sz="3999">
                <a:solidFill>
                  <a:srgbClr val="011523"/>
                </a:solidFill>
              </a:rPr>
              <a:t>수행 절차 및 방법</a:t>
            </a:r>
            <a:endParaRPr/>
          </a:p>
        </p:txBody>
      </p:sp>
      <p:grpSp>
        <p:nvGrpSpPr>
          <p:cNvPr id="181" name="Google Shape;181;p6"/>
          <p:cNvGrpSpPr/>
          <p:nvPr/>
        </p:nvGrpSpPr>
        <p:grpSpPr>
          <a:xfrm>
            <a:off x="741398" y="2435950"/>
            <a:ext cx="16805204" cy="6499325"/>
            <a:chOff x="779344" y="2950700"/>
            <a:chExt cx="16805204" cy="6499325"/>
          </a:xfrm>
        </p:grpSpPr>
        <p:grpSp>
          <p:nvGrpSpPr>
            <p:cNvPr id="182" name="Google Shape;182;p6"/>
            <p:cNvGrpSpPr/>
            <p:nvPr/>
          </p:nvGrpSpPr>
          <p:grpSpPr>
            <a:xfrm>
              <a:off x="779344" y="2971800"/>
              <a:ext cx="4002725" cy="3892225"/>
              <a:chOff x="850100" y="3352800"/>
              <a:chExt cx="4002725" cy="3892225"/>
            </a:xfrm>
          </p:grpSpPr>
          <p:sp>
            <p:nvSpPr>
              <p:cNvPr id="183" name="Google Shape;183;p6"/>
              <p:cNvSpPr txBox="1"/>
              <p:nvPr/>
            </p:nvSpPr>
            <p:spPr>
              <a:xfrm>
                <a:off x="850100" y="3352800"/>
                <a:ext cx="4002600" cy="1357103"/>
              </a:xfrm>
              <a:prstGeom prst="rect">
                <a:avLst/>
              </a:prstGeom>
              <a:solidFill>
                <a:srgbClr val="D9D9D9"/>
              </a:solid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6299" dirty="0" err="1">
                    <a:solidFill>
                      <a:srgbClr val="011523"/>
                    </a:solidFill>
                    <a:latin typeface="+mj-ea"/>
                    <a:ea typeface="+mj-ea"/>
                    <a:cs typeface="DM Serif Display"/>
                    <a:sym typeface="DM Serif Display"/>
                  </a:rPr>
                  <a:t>기획</a:t>
                </a:r>
                <a:endParaRPr sz="100" dirty="0">
                  <a:latin typeface="+mj-ea"/>
                  <a:ea typeface="+mj-ea"/>
                </a:endParaRPr>
              </a:p>
            </p:txBody>
          </p:sp>
          <p:sp>
            <p:nvSpPr>
              <p:cNvPr id="184" name="Google Shape;184;p6"/>
              <p:cNvSpPr txBox="1"/>
              <p:nvPr/>
            </p:nvSpPr>
            <p:spPr>
              <a:xfrm>
                <a:off x="850225" y="4819935"/>
                <a:ext cx="4002600" cy="492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b="1" dirty="0" err="1">
                    <a:solidFill>
                      <a:srgbClr val="011523"/>
                    </a:solidFill>
                  </a:rPr>
                  <a:t>프로젝트</a:t>
                </a:r>
                <a:r>
                  <a:rPr lang="en-US" sz="3200" b="1" dirty="0">
                    <a:solidFill>
                      <a:srgbClr val="011523"/>
                    </a:solidFill>
                  </a:rPr>
                  <a:t> </a:t>
                </a:r>
                <a:r>
                  <a:rPr lang="en-US" sz="3200" b="1" dirty="0" err="1">
                    <a:solidFill>
                      <a:srgbClr val="011523"/>
                    </a:solidFill>
                  </a:rPr>
                  <a:t>주제</a:t>
                </a:r>
                <a:r>
                  <a:rPr lang="en-US" sz="3200" b="1" dirty="0">
                    <a:solidFill>
                      <a:srgbClr val="011523"/>
                    </a:solidFill>
                  </a:rPr>
                  <a:t> </a:t>
                </a:r>
                <a:r>
                  <a:rPr lang="en-US" sz="3200" b="1" dirty="0" err="1">
                    <a:solidFill>
                      <a:srgbClr val="011523"/>
                    </a:solidFill>
                  </a:rPr>
                  <a:t>선정</a:t>
                </a:r>
                <a:endParaRPr sz="1600" dirty="0"/>
              </a:p>
            </p:txBody>
          </p:sp>
          <p:sp>
            <p:nvSpPr>
              <p:cNvPr id="185" name="Google Shape;185;p6"/>
              <p:cNvSpPr txBox="1"/>
              <p:nvPr/>
            </p:nvSpPr>
            <p:spPr>
              <a:xfrm>
                <a:off x="1230400" y="5644225"/>
                <a:ext cx="3242100" cy="1600800"/>
              </a:xfrm>
              <a:prstGeom prst="rect">
                <a:avLst/>
              </a:prstGeom>
              <a:noFill/>
              <a:ln>
                <a:noFill/>
              </a:ln>
            </p:spPr>
            <p:txBody>
              <a:bodyPr spcFirstLastPara="1" wrap="square" lIns="0" tIns="0" rIns="0" bIns="0" anchor="t" anchorCtr="0">
                <a:spAutoFit/>
              </a:bodyPr>
              <a:lstStyle/>
              <a:p>
                <a:pPr marL="431801" marR="0" lvl="1" indent="-215900" algn="l" rtl="0">
                  <a:lnSpc>
                    <a:spcPct val="140000"/>
                  </a:lnSpc>
                  <a:spcBef>
                    <a:spcPts val="0"/>
                  </a:spcBef>
                  <a:spcAft>
                    <a:spcPts val="0"/>
                  </a:spcAft>
                  <a:buClr>
                    <a:srgbClr val="011523"/>
                  </a:buClr>
                  <a:buSzPts val="2000"/>
                  <a:buChar char="•"/>
                </a:pPr>
                <a:r>
                  <a:rPr lang="en-US" sz="2000" dirty="0" err="1">
                    <a:solidFill>
                      <a:srgbClr val="011523"/>
                    </a:solidFill>
                  </a:rPr>
                  <a:t>부동산</a:t>
                </a:r>
                <a:r>
                  <a:rPr lang="en-US" sz="2000" dirty="0">
                    <a:solidFill>
                      <a:srgbClr val="011523"/>
                    </a:solidFill>
                  </a:rPr>
                  <a:t> </a:t>
                </a:r>
                <a:r>
                  <a:rPr lang="en-US" sz="2000" dirty="0" err="1">
                    <a:solidFill>
                      <a:srgbClr val="011523"/>
                    </a:solidFill>
                  </a:rPr>
                  <a:t>시장</a:t>
                </a:r>
                <a:r>
                  <a:rPr lang="en-US" sz="2000" dirty="0">
                    <a:solidFill>
                      <a:srgbClr val="011523"/>
                    </a:solidFill>
                  </a:rPr>
                  <a:t> </a:t>
                </a:r>
                <a:r>
                  <a:rPr lang="en-US" sz="2000" dirty="0" err="1">
                    <a:solidFill>
                      <a:srgbClr val="011523"/>
                    </a:solidFill>
                  </a:rPr>
                  <a:t>분석</a:t>
                </a:r>
                <a:r>
                  <a:rPr lang="en-US" sz="2000" dirty="0">
                    <a:solidFill>
                      <a:srgbClr val="011523"/>
                    </a:solidFill>
                  </a:rPr>
                  <a:t> </a:t>
                </a:r>
                <a:br>
                  <a:rPr lang="en-US" sz="2000" dirty="0">
                    <a:solidFill>
                      <a:srgbClr val="011523"/>
                    </a:solidFill>
                  </a:rPr>
                </a:br>
                <a:r>
                  <a:rPr lang="en-US" sz="2000" dirty="0">
                    <a:solidFill>
                      <a:srgbClr val="011523"/>
                    </a:solidFill>
                  </a:rPr>
                  <a:t>및 </a:t>
                </a:r>
                <a:r>
                  <a:rPr lang="en-US" sz="2000" dirty="0" err="1">
                    <a:solidFill>
                      <a:srgbClr val="011523"/>
                    </a:solidFill>
                  </a:rPr>
                  <a:t>프로젝트</a:t>
                </a:r>
                <a:r>
                  <a:rPr lang="en-US" sz="2000" dirty="0">
                    <a:solidFill>
                      <a:srgbClr val="011523"/>
                    </a:solidFill>
                  </a:rPr>
                  <a:t> </a:t>
                </a:r>
                <a:r>
                  <a:rPr lang="en-US" sz="2000" dirty="0" err="1">
                    <a:solidFill>
                      <a:srgbClr val="011523"/>
                    </a:solidFill>
                  </a:rPr>
                  <a:t>주제</a:t>
                </a:r>
                <a:r>
                  <a:rPr lang="en-US" sz="2000" dirty="0">
                    <a:solidFill>
                      <a:srgbClr val="011523"/>
                    </a:solidFill>
                  </a:rPr>
                  <a:t> </a:t>
                </a:r>
                <a:r>
                  <a:rPr lang="en-US" sz="2000" dirty="0" err="1">
                    <a:solidFill>
                      <a:srgbClr val="011523"/>
                    </a:solidFill>
                  </a:rPr>
                  <a:t>선정</a:t>
                </a:r>
                <a:endParaRPr sz="2000" dirty="0">
                  <a:solidFill>
                    <a:srgbClr val="011523"/>
                  </a:solidFill>
                </a:endParaRPr>
              </a:p>
              <a:p>
                <a:pPr marL="431801" marR="0" lvl="1" indent="-215900" algn="l" rtl="0">
                  <a:lnSpc>
                    <a:spcPct val="140000"/>
                  </a:lnSpc>
                  <a:spcBef>
                    <a:spcPts val="0"/>
                  </a:spcBef>
                  <a:spcAft>
                    <a:spcPts val="0"/>
                  </a:spcAft>
                  <a:buClr>
                    <a:srgbClr val="011523"/>
                  </a:buClr>
                  <a:buSzPts val="2000"/>
                  <a:buChar char="•"/>
                </a:pPr>
                <a:r>
                  <a:rPr lang="en-US" sz="2000" dirty="0" err="1">
                    <a:solidFill>
                      <a:srgbClr val="011523"/>
                    </a:solidFill>
                  </a:rPr>
                  <a:t>필요</a:t>
                </a:r>
                <a:r>
                  <a:rPr lang="en-US" sz="2000" dirty="0">
                    <a:solidFill>
                      <a:srgbClr val="011523"/>
                    </a:solidFill>
                  </a:rPr>
                  <a:t> </a:t>
                </a:r>
                <a:r>
                  <a:rPr lang="en-US" sz="2000" dirty="0" err="1">
                    <a:solidFill>
                      <a:srgbClr val="011523"/>
                    </a:solidFill>
                  </a:rPr>
                  <a:t>데이터</a:t>
                </a:r>
                <a:r>
                  <a:rPr lang="en-US" sz="2000" dirty="0">
                    <a:solidFill>
                      <a:srgbClr val="011523"/>
                    </a:solidFill>
                  </a:rPr>
                  <a:t> </a:t>
                </a:r>
                <a:br>
                  <a:rPr lang="en-US" sz="2000" dirty="0">
                    <a:solidFill>
                      <a:srgbClr val="011523"/>
                    </a:solidFill>
                  </a:rPr>
                </a:br>
                <a:r>
                  <a:rPr lang="en-US" sz="2000" dirty="0">
                    <a:solidFill>
                      <a:srgbClr val="011523"/>
                    </a:solidFill>
                  </a:rPr>
                  <a:t>및 </a:t>
                </a:r>
                <a:r>
                  <a:rPr lang="en-US" sz="2000" dirty="0" err="1">
                    <a:solidFill>
                      <a:srgbClr val="011523"/>
                    </a:solidFill>
                  </a:rPr>
                  <a:t>목표</a:t>
                </a:r>
                <a:r>
                  <a:rPr lang="en-US" sz="2000" dirty="0">
                    <a:solidFill>
                      <a:srgbClr val="011523"/>
                    </a:solidFill>
                  </a:rPr>
                  <a:t> </a:t>
                </a:r>
                <a:r>
                  <a:rPr lang="en-US" sz="2000" dirty="0" err="1">
                    <a:solidFill>
                      <a:srgbClr val="011523"/>
                    </a:solidFill>
                  </a:rPr>
                  <a:t>정의</a:t>
                </a:r>
                <a:endParaRPr sz="2000" dirty="0">
                  <a:solidFill>
                    <a:srgbClr val="011523"/>
                  </a:solidFill>
                </a:endParaRPr>
              </a:p>
            </p:txBody>
          </p:sp>
        </p:grpSp>
        <p:sp>
          <p:nvSpPr>
            <p:cNvPr id="186" name="Google Shape;186;p6"/>
            <p:cNvSpPr txBox="1"/>
            <p:nvPr/>
          </p:nvSpPr>
          <p:spPr>
            <a:xfrm>
              <a:off x="5518548" y="2971800"/>
              <a:ext cx="12066000" cy="1357103"/>
            </a:xfrm>
            <a:prstGeom prst="rect">
              <a:avLst/>
            </a:prstGeom>
            <a:solidFill>
              <a:srgbClr val="D9D9D9"/>
            </a:solid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6299">
                  <a:solidFill>
                    <a:srgbClr val="011523"/>
                  </a:solidFill>
                  <a:latin typeface="+mj-ea"/>
                  <a:ea typeface="+mj-ea"/>
                  <a:cs typeface="DM Serif Display"/>
                  <a:sym typeface="DM Serif Display"/>
                </a:rPr>
                <a:t>수행</a:t>
              </a:r>
              <a:endParaRPr sz="100">
                <a:latin typeface="+mj-ea"/>
                <a:ea typeface="+mj-ea"/>
              </a:endParaRPr>
            </a:p>
          </p:txBody>
        </p:sp>
        <p:sp>
          <p:nvSpPr>
            <p:cNvPr id="187" name="Google Shape;187;p6"/>
            <p:cNvSpPr txBox="1"/>
            <p:nvPr/>
          </p:nvSpPr>
          <p:spPr>
            <a:xfrm>
              <a:off x="5518544" y="4438935"/>
              <a:ext cx="3313200" cy="492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b="1">
                  <a:solidFill>
                    <a:srgbClr val="011523"/>
                  </a:solidFill>
                </a:rPr>
                <a:t>데이터 수집</a:t>
              </a:r>
              <a:endParaRPr sz="1600"/>
            </a:p>
          </p:txBody>
        </p:sp>
        <p:sp>
          <p:nvSpPr>
            <p:cNvPr id="188" name="Google Shape;188;p6"/>
            <p:cNvSpPr txBox="1"/>
            <p:nvPr/>
          </p:nvSpPr>
          <p:spPr>
            <a:xfrm>
              <a:off x="5863244" y="5263225"/>
              <a:ext cx="2623800" cy="3324900"/>
            </a:xfrm>
            <a:prstGeom prst="rect">
              <a:avLst/>
            </a:prstGeom>
            <a:noFill/>
            <a:ln>
              <a:noFill/>
            </a:ln>
          </p:spPr>
          <p:txBody>
            <a:bodyPr spcFirstLastPara="1" wrap="square" lIns="0" tIns="0" rIns="0" bIns="0" anchor="t" anchorCtr="0">
              <a:spAutoFit/>
            </a:bodyPr>
            <a:lstStyle/>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서울시 실거래가 데이터 수집</a:t>
              </a:r>
              <a:endParaRPr sz="2000">
                <a:solidFill>
                  <a:srgbClr val="011523"/>
                </a:solidFill>
              </a:endParaRPr>
            </a:p>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주변 시설</a:t>
              </a:r>
              <a:endParaRPr sz="2000">
                <a:solidFill>
                  <a:srgbClr val="011523"/>
                </a:solidFill>
              </a:endParaRPr>
            </a:p>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교통</a:t>
              </a:r>
              <a:endParaRPr sz="2000">
                <a:solidFill>
                  <a:srgbClr val="011523"/>
                </a:solidFill>
              </a:endParaRPr>
            </a:p>
            <a:p>
              <a:pPr marL="431801" marR="0" lvl="1" indent="-215900" algn="l" rtl="0">
                <a:lnSpc>
                  <a:spcPct val="140000"/>
                </a:lnSpc>
                <a:spcBef>
                  <a:spcPts val="0"/>
                </a:spcBef>
                <a:spcAft>
                  <a:spcPts val="0"/>
                </a:spcAft>
                <a:buClr>
                  <a:srgbClr val="FF0000"/>
                </a:buClr>
                <a:buSzPts val="2000"/>
                <a:buChar char="•"/>
              </a:pPr>
              <a:r>
                <a:rPr lang="en-US" sz="2000" b="1">
                  <a:solidFill>
                    <a:srgbClr val="FF0000"/>
                  </a:solidFill>
                </a:rPr>
                <a:t>정치</a:t>
              </a:r>
              <a:endParaRPr sz="2000" b="1">
                <a:solidFill>
                  <a:srgbClr val="FF0000"/>
                </a:solidFill>
              </a:endParaRPr>
            </a:p>
            <a:p>
              <a:pPr marL="431801" marR="0" lvl="1" indent="-215900" algn="l" rtl="0">
                <a:lnSpc>
                  <a:spcPct val="140000"/>
                </a:lnSpc>
                <a:spcBef>
                  <a:spcPts val="0"/>
                </a:spcBef>
                <a:spcAft>
                  <a:spcPts val="0"/>
                </a:spcAft>
                <a:buClr>
                  <a:srgbClr val="FF0000"/>
                </a:buClr>
                <a:buSzPts val="2000"/>
                <a:buChar char="•"/>
              </a:pPr>
              <a:r>
                <a:rPr lang="en-US" sz="2000" b="1">
                  <a:solidFill>
                    <a:srgbClr val="FF0000"/>
                  </a:solidFill>
                </a:rPr>
                <a:t>환율, 금리</a:t>
              </a:r>
              <a:endParaRPr sz="2000" b="1">
                <a:solidFill>
                  <a:srgbClr val="FF0000"/>
                </a:solidFill>
              </a:endParaRPr>
            </a:p>
            <a:p>
              <a:pPr marL="431801" marR="0" lvl="1" indent="-215900" algn="l" rtl="0">
                <a:lnSpc>
                  <a:spcPct val="140000"/>
                </a:lnSpc>
                <a:spcBef>
                  <a:spcPts val="0"/>
                </a:spcBef>
                <a:spcAft>
                  <a:spcPts val="0"/>
                </a:spcAft>
                <a:buClr>
                  <a:srgbClr val="FF0000"/>
                </a:buClr>
                <a:buSzPts val="2000"/>
                <a:buChar char="•"/>
              </a:pPr>
              <a:r>
                <a:rPr lang="en-US" sz="2000" b="1">
                  <a:solidFill>
                    <a:srgbClr val="FF0000"/>
                  </a:solidFill>
                </a:rPr>
                <a:t>소득-소비</a:t>
              </a:r>
              <a:endParaRPr sz="2000" b="1">
                <a:solidFill>
                  <a:srgbClr val="FF0000"/>
                </a:solidFill>
              </a:endParaRPr>
            </a:p>
            <a:p>
              <a:pPr marL="431801" marR="0" lvl="1" indent="-215900" algn="l" rtl="0">
                <a:lnSpc>
                  <a:spcPct val="140000"/>
                </a:lnSpc>
                <a:spcBef>
                  <a:spcPts val="0"/>
                </a:spcBef>
                <a:spcAft>
                  <a:spcPts val="0"/>
                </a:spcAft>
                <a:buClr>
                  <a:srgbClr val="FF0000"/>
                </a:buClr>
                <a:buSzPts val="2000"/>
                <a:buChar char="•"/>
              </a:pPr>
              <a:r>
                <a:rPr lang="en-US" sz="2000" b="1">
                  <a:solidFill>
                    <a:srgbClr val="FF0000"/>
                  </a:solidFill>
                </a:rPr>
                <a:t>브랜드화</a:t>
              </a:r>
              <a:endParaRPr sz="2000" b="1">
                <a:solidFill>
                  <a:srgbClr val="FF0000"/>
                </a:solidFill>
              </a:endParaRPr>
            </a:p>
          </p:txBody>
        </p:sp>
        <p:sp>
          <p:nvSpPr>
            <p:cNvPr id="189" name="Google Shape;189;p6"/>
            <p:cNvSpPr txBox="1"/>
            <p:nvPr/>
          </p:nvSpPr>
          <p:spPr>
            <a:xfrm>
              <a:off x="9161695" y="4438935"/>
              <a:ext cx="4002600" cy="492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b="1">
                  <a:solidFill>
                    <a:srgbClr val="011523"/>
                  </a:solidFill>
                </a:rPr>
                <a:t>데이터 전처리</a:t>
              </a:r>
              <a:endParaRPr sz="1600"/>
            </a:p>
          </p:txBody>
        </p:sp>
        <p:sp>
          <p:nvSpPr>
            <p:cNvPr id="190" name="Google Shape;190;p6"/>
            <p:cNvSpPr txBox="1"/>
            <p:nvPr/>
          </p:nvSpPr>
          <p:spPr>
            <a:xfrm>
              <a:off x="9208045" y="5263225"/>
              <a:ext cx="3565200" cy="4186800"/>
            </a:xfrm>
            <a:prstGeom prst="rect">
              <a:avLst/>
            </a:prstGeom>
            <a:noFill/>
            <a:ln>
              <a:noFill/>
            </a:ln>
          </p:spPr>
          <p:txBody>
            <a:bodyPr spcFirstLastPara="1" wrap="square" lIns="0" tIns="0" rIns="0" bIns="0" anchor="t" anchorCtr="0">
              <a:spAutoFit/>
            </a:bodyPr>
            <a:lstStyle/>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아파트 기본 정보</a:t>
              </a:r>
              <a:br>
                <a:rPr lang="en-US" sz="2000">
                  <a:solidFill>
                    <a:srgbClr val="011523"/>
                  </a:solidFill>
                </a:rPr>
              </a:br>
              <a:r>
                <a:rPr lang="en-US" sz="2000">
                  <a:solidFill>
                    <a:srgbClr val="011523"/>
                  </a:solidFill>
                </a:rPr>
                <a:t>주소 위도경도 변환 등</a:t>
              </a:r>
              <a:endParaRPr sz="2000">
                <a:solidFill>
                  <a:srgbClr val="011523"/>
                </a:solidFill>
              </a:endParaRPr>
            </a:p>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주변 시설 및 교통</a:t>
              </a:r>
              <a:br>
                <a:rPr lang="en-US" sz="2000">
                  <a:solidFill>
                    <a:srgbClr val="011523"/>
                  </a:solidFill>
                </a:rPr>
              </a:br>
              <a:r>
                <a:rPr lang="en-US" sz="2000">
                  <a:solidFill>
                    <a:srgbClr val="011523"/>
                  </a:solidFill>
                </a:rPr>
                <a:t>아파트 기준 </a:t>
              </a:r>
              <a:br>
                <a:rPr lang="en-US" sz="2000">
                  <a:solidFill>
                    <a:srgbClr val="011523"/>
                  </a:solidFill>
                </a:rPr>
              </a:br>
              <a:r>
                <a:rPr lang="en-US" sz="2000">
                  <a:solidFill>
                    <a:srgbClr val="011523"/>
                  </a:solidFill>
                </a:rPr>
                <a:t>최단거리 계산 </a:t>
              </a:r>
              <a:br>
                <a:rPr lang="en-US" sz="2000">
                  <a:solidFill>
                    <a:srgbClr val="011523"/>
                  </a:solidFill>
                </a:rPr>
              </a:br>
              <a:r>
                <a:rPr lang="en-US" sz="2000">
                  <a:solidFill>
                    <a:srgbClr val="011523"/>
                  </a:solidFill>
                </a:rPr>
                <a:t>일정 반경 내 점수화</a:t>
              </a:r>
              <a:endParaRPr sz="2000">
                <a:solidFill>
                  <a:srgbClr val="011523"/>
                </a:solidFill>
              </a:endParaRPr>
            </a:p>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동별 직전 월의 거래 건수</a:t>
              </a:r>
              <a:endParaRPr sz="2000">
                <a:solidFill>
                  <a:srgbClr val="011523"/>
                </a:solidFill>
              </a:endParaRPr>
            </a:p>
            <a:p>
              <a:pPr marL="431801" marR="0" lvl="1" indent="-215900" algn="l" rtl="0">
                <a:lnSpc>
                  <a:spcPct val="140000"/>
                </a:lnSpc>
                <a:spcBef>
                  <a:spcPts val="0"/>
                </a:spcBef>
                <a:spcAft>
                  <a:spcPts val="0"/>
                </a:spcAft>
                <a:buClr>
                  <a:srgbClr val="FF0000"/>
                </a:buClr>
                <a:buSzPts val="2000"/>
                <a:buChar char="•"/>
              </a:pPr>
              <a:r>
                <a:rPr lang="en-US" sz="2000" b="1">
                  <a:solidFill>
                    <a:srgbClr val="FF0000"/>
                  </a:solidFill>
                </a:rPr>
                <a:t>환율, 금리, 정치</a:t>
              </a:r>
              <a:br>
                <a:rPr lang="en-US" sz="2000" b="1">
                  <a:solidFill>
                    <a:srgbClr val="FF0000"/>
                  </a:solidFill>
                </a:rPr>
              </a:br>
              <a:r>
                <a:rPr lang="en-US" sz="2000" b="1">
                  <a:solidFill>
                    <a:srgbClr val="FF0000"/>
                  </a:solidFill>
                </a:rPr>
                <a:t>결측치 처리</a:t>
              </a:r>
              <a:endParaRPr sz="2000" b="1">
                <a:solidFill>
                  <a:srgbClr val="FF0000"/>
                </a:solidFill>
              </a:endParaRPr>
            </a:p>
            <a:p>
              <a:pPr marL="431801" marR="0" lvl="1" indent="-215900" algn="l" rtl="0">
                <a:lnSpc>
                  <a:spcPct val="140000"/>
                </a:lnSpc>
                <a:spcBef>
                  <a:spcPts val="0"/>
                </a:spcBef>
                <a:spcAft>
                  <a:spcPts val="0"/>
                </a:spcAft>
                <a:buClr>
                  <a:srgbClr val="FF0000"/>
                </a:buClr>
                <a:buSzPts val="2000"/>
                <a:buChar char="•"/>
              </a:pPr>
              <a:r>
                <a:rPr lang="en-US" sz="2000" b="1">
                  <a:solidFill>
                    <a:srgbClr val="FF0000"/>
                  </a:solidFill>
                </a:rPr>
                <a:t>인구밀도 및 경제 수준</a:t>
              </a:r>
              <a:endParaRPr sz="2000" b="1">
                <a:solidFill>
                  <a:srgbClr val="FF0000"/>
                </a:solidFill>
              </a:endParaRPr>
            </a:p>
          </p:txBody>
        </p:sp>
        <p:sp>
          <p:nvSpPr>
            <p:cNvPr id="191" name="Google Shape;191;p6"/>
            <p:cNvSpPr txBox="1"/>
            <p:nvPr/>
          </p:nvSpPr>
          <p:spPr>
            <a:xfrm>
              <a:off x="13494245" y="4438935"/>
              <a:ext cx="4002600" cy="492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b="1">
                  <a:solidFill>
                    <a:srgbClr val="011523"/>
                  </a:solidFill>
                </a:rPr>
                <a:t>예측 모델링</a:t>
              </a:r>
              <a:endParaRPr sz="1600"/>
            </a:p>
          </p:txBody>
        </p:sp>
        <p:sp>
          <p:nvSpPr>
            <p:cNvPr id="192" name="Google Shape;192;p6"/>
            <p:cNvSpPr txBox="1"/>
            <p:nvPr/>
          </p:nvSpPr>
          <p:spPr>
            <a:xfrm>
              <a:off x="13494245" y="5263225"/>
              <a:ext cx="4002600" cy="3324900"/>
            </a:xfrm>
            <a:prstGeom prst="rect">
              <a:avLst/>
            </a:prstGeom>
            <a:noFill/>
            <a:ln>
              <a:noFill/>
            </a:ln>
          </p:spPr>
          <p:txBody>
            <a:bodyPr spcFirstLastPara="1" wrap="square" lIns="0" tIns="0" rIns="0" bIns="0" anchor="t" anchorCtr="0">
              <a:spAutoFit/>
            </a:bodyPr>
            <a:lstStyle/>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Ridge, Lasso</a:t>
              </a:r>
              <a:endParaRPr sz="2000">
                <a:solidFill>
                  <a:srgbClr val="011523"/>
                </a:solidFill>
              </a:endParaRPr>
            </a:p>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Decision Tree</a:t>
              </a:r>
              <a:endParaRPr sz="2000">
                <a:solidFill>
                  <a:srgbClr val="011523"/>
                </a:solidFill>
              </a:endParaRPr>
            </a:p>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Random Forest</a:t>
              </a:r>
              <a:endParaRPr sz="2000">
                <a:solidFill>
                  <a:srgbClr val="011523"/>
                </a:solidFill>
              </a:endParaRPr>
            </a:p>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XgBoost</a:t>
              </a:r>
              <a:br>
                <a:rPr lang="en-US" sz="2000">
                  <a:solidFill>
                    <a:srgbClr val="011523"/>
                  </a:solidFill>
                </a:rPr>
              </a:br>
              <a:endParaRPr sz="2000">
                <a:solidFill>
                  <a:srgbClr val="011523"/>
                </a:solidFill>
              </a:endParaRPr>
            </a:p>
            <a:p>
              <a:pPr marL="431801" marR="0" lvl="1" indent="-215900" algn="l" rtl="0">
                <a:lnSpc>
                  <a:spcPct val="140000"/>
                </a:lnSpc>
                <a:spcBef>
                  <a:spcPts val="0"/>
                </a:spcBef>
                <a:spcAft>
                  <a:spcPts val="0"/>
                </a:spcAft>
                <a:buClr>
                  <a:srgbClr val="011523"/>
                </a:buClr>
                <a:buSzPts val="2000"/>
                <a:buChar char="•"/>
              </a:pPr>
              <a:r>
                <a:rPr lang="en-US" sz="2000">
                  <a:solidFill>
                    <a:srgbClr val="011523"/>
                  </a:solidFill>
                </a:rPr>
                <a:t>최고 성능 모델 (Gradient Boosting 알고리즘 구현)</a:t>
              </a:r>
              <a:br>
                <a:rPr lang="en-US" sz="2000">
                  <a:solidFill>
                    <a:srgbClr val="011523"/>
                  </a:solidFill>
                </a:rPr>
              </a:br>
              <a:r>
                <a:rPr lang="en-US" sz="2000">
                  <a:solidFill>
                    <a:srgbClr val="011523"/>
                  </a:solidFill>
                </a:rPr>
                <a:t>XGBoost 하이퍼파라미터 튜닝</a:t>
              </a:r>
              <a:endParaRPr sz="2000">
                <a:solidFill>
                  <a:srgbClr val="011523"/>
                </a:solidFill>
              </a:endParaRPr>
            </a:p>
          </p:txBody>
        </p:sp>
        <p:cxnSp>
          <p:nvCxnSpPr>
            <p:cNvPr id="193" name="Google Shape;193;p6"/>
            <p:cNvCxnSpPr/>
            <p:nvPr/>
          </p:nvCxnSpPr>
          <p:spPr>
            <a:xfrm>
              <a:off x="814800" y="2950700"/>
              <a:ext cx="16749000" cy="0"/>
            </a:xfrm>
            <a:prstGeom prst="straightConnector1">
              <a:avLst/>
            </a:prstGeom>
            <a:noFill/>
            <a:ln w="9525" cap="flat" cmpd="sng">
              <a:solidFill>
                <a:srgbClr val="011523"/>
              </a:solidFill>
              <a:prstDash val="solid"/>
              <a:round/>
              <a:headEnd type="none" w="sm" len="sm"/>
              <a:tailEnd type="none" w="sm" len="sm"/>
            </a:ln>
          </p:spPr>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197"/>
        <p:cNvGrpSpPr/>
        <p:nvPr/>
      </p:nvGrpSpPr>
      <p:grpSpPr>
        <a:xfrm>
          <a:off x="0" y="0"/>
          <a:ext cx="0" cy="0"/>
          <a:chOff x="0" y="0"/>
          <a:chExt cx="0" cy="0"/>
        </a:xfrm>
      </p:grpSpPr>
      <p:sp>
        <p:nvSpPr>
          <p:cNvPr id="198" name="Google Shape;198;p5"/>
          <p:cNvSpPr txBox="1"/>
          <p:nvPr/>
        </p:nvSpPr>
        <p:spPr>
          <a:xfrm>
            <a:off x="774208" y="660400"/>
            <a:ext cx="6272400" cy="6156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a:solidFill>
                  <a:srgbClr val="011523"/>
                </a:solidFill>
                <a:latin typeface="DM Serif Display"/>
                <a:ea typeface="DM Serif Display"/>
                <a:cs typeface="DM Serif Display"/>
                <a:sym typeface="DM Serif Display"/>
              </a:rPr>
              <a:t>4</a:t>
            </a:r>
            <a:r>
              <a:rPr lang="en-US" sz="3999" b="0" i="0" u="none" strike="noStrike" cap="none">
                <a:solidFill>
                  <a:srgbClr val="011523"/>
                </a:solidFill>
                <a:latin typeface="DM Serif Display"/>
                <a:ea typeface="DM Serif Display"/>
                <a:cs typeface="DM Serif Display"/>
                <a:sym typeface="DM Serif Display"/>
              </a:rPr>
              <a:t>. </a:t>
            </a:r>
            <a:r>
              <a:rPr lang="en-US" sz="3999">
                <a:solidFill>
                  <a:srgbClr val="011523"/>
                </a:solidFill>
                <a:latin typeface="DM Serif Display"/>
                <a:ea typeface="DM Serif Display"/>
                <a:cs typeface="DM Serif Display"/>
                <a:sym typeface="DM Serif Display"/>
              </a:rPr>
              <a:t>Data Preprocessing</a:t>
            </a:r>
            <a:endParaRPr/>
          </a:p>
        </p:txBody>
      </p:sp>
      <p:sp>
        <p:nvSpPr>
          <p:cNvPr id="199" name="Google Shape;199;p5"/>
          <p:cNvSpPr txBox="1"/>
          <p:nvPr/>
        </p:nvSpPr>
        <p:spPr>
          <a:xfrm>
            <a:off x="13471552" y="650875"/>
            <a:ext cx="4096200" cy="615600"/>
          </a:xfrm>
          <a:prstGeom prst="rect">
            <a:avLst/>
          </a:prstGeom>
          <a:noFill/>
          <a:ln>
            <a:noFill/>
          </a:ln>
        </p:spPr>
        <p:txBody>
          <a:bodyPr spcFirstLastPara="1" wrap="square" lIns="0" tIns="0" rIns="0" bIns="0" anchor="t" anchorCtr="0">
            <a:spAutoFit/>
          </a:bodyPr>
          <a:lstStyle/>
          <a:p>
            <a:pPr marL="0" marR="0" lvl="0" indent="0" algn="r" rtl="0">
              <a:lnSpc>
                <a:spcPct val="140010"/>
              </a:lnSpc>
              <a:spcBef>
                <a:spcPts val="0"/>
              </a:spcBef>
              <a:spcAft>
                <a:spcPts val="0"/>
              </a:spcAft>
              <a:buNone/>
            </a:pPr>
            <a:r>
              <a:rPr lang="en-US" sz="3999">
                <a:solidFill>
                  <a:srgbClr val="011523"/>
                </a:solidFill>
              </a:rPr>
              <a:t>데이터 전처리</a:t>
            </a:r>
            <a:endParaRPr/>
          </a:p>
        </p:txBody>
      </p:sp>
      <p:sp>
        <p:nvSpPr>
          <p:cNvPr id="200" name="Google Shape;200;p5"/>
          <p:cNvSpPr txBox="1"/>
          <p:nvPr/>
        </p:nvSpPr>
        <p:spPr>
          <a:xfrm>
            <a:off x="8237832" y="6188348"/>
            <a:ext cx="83811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201" name="Google Shape;201;p5"/>
          <p:cNvSpPr txBox="1"/>
          <p:nvPr/>
        </p:nvSpPr>
        <p:spPr>
          <a:xfrm>
            <a:off x="499098" y="1775525"/>
            <a:ext cx="5653500" cy="8095800"/>
          </a:xfrm>
          <a:prstGeom prst="rect">
            <a:avLst/>
          </a:prstGeom>
          <a:noFill/>
          <a:ln>
            <a:noFill/>
          </a:ln>
        </p:spPr>
        <p:txBody>
          <a:bodyPr spcFirstLastPara="1" wrap="square" lIns="0" tIns="0" rIns="0" bIns="0" anchor="ctr" anchorCtr="0">
            <a:noAutofit/>
          </a:bodyPr>
          <a:lstStyle/>
          <a:p>
            <a:pPr marL="0" lvl="0" indent="0" algn="ctr" rtl="0">
              <a:lnSpc>
                <a:spcPct val="140000"/>
              </a:lnSpc>
              <a:spcBef>
                <a:spcPts val="0"/>
              </a:spcBef>
              <a:spcAft>
                <a:spcPts val="0"/>
              </a:spcAft>
              <a:buClr>
                <a:schemeClr val="dk1"/>
              </a:buClr>
              <a:buSzPts val="1100"/>
              <a:buFont typeface="Arial"/>
              <a:buNone/>
            </a:pPr>
            <a:r>
              <a:rPr lang="en-US" sz="3000"/>
              <a:t>2019년 75,097건</a:t>
            </a:r>
            <a:endParaRPr sz="3000"/>
          </a:p>
          <a:p>
            <a:pPr marL="0" lvl="0" indent="0" algn="ctr" rtl="0">
              <a:lnSpc>
                <a:spcPct val="140000"/>
              </a:lnSpc>
              <a:spcBef>
                <a:spcPts val="0"/>
              </a:spcBef>
              <a:spcAft>
                <a:spcPts val="0"/>
              </a:spcAft>
              <a:buSzPts val="1100"/>
              <a:buNone/>
            </a:pPr>
            <a:endParaRPr sz="3000"/>
          </a:p>
          <a:p>
            <a:pPr marL="0" lvl="0" indent="0" algn="ctr" rtl="0">
              <a:lnSpc>
                <a:spcPct val="140000"/>
              </a:lnSpc>
              <a:spcBef>
                <a:spcPts val="0"/>
              </a:spcBef>
              <a:spcAft>
                <a:spcPts val="0"/>
              </a:spcAft>
              <a:buClr>
                <a:schemeClr val="dk1"/>
              </a:buClr>
              <a:buSzPts val="1100"/>
              <a:buFont typeface="Arial"/>
              <a:buNone/>
            </a:pPr>
            <a:r>
              <a:rPr lang="en-US" sz="3000"/>
              <a:t>2020년 84,135건</a:t>
            </a:r>
            <a:endParaRPr sz="3000"/>
          </a:p>
          <a:p>
            <a:pPr marL="0" lvl="0" indent="0" algn="ctr" rtl="0">
              <a:lnSpc>
                <a:spcPct val="140000"/>
              </a:lnSpc>
              <a:spcBef>
                <a:spcPts val="0"/>
              </a:spcBef>
              <a:spcAft>
                <a:spcPts val="0"/>
              </a:spcAft>
              <a:buSzPts val="1100"/>
              <a:buNone/>
            </a:pPr>
            <a:endParaRPr sz="3000"/>
          </a:p>
          <a:p>
            <a:pPr marL="0" lvl="0" indent="0" algn="ctr" rtl="0">
              <a:lnSpc>
                <a:spcPct val="140000"/>
              </a:lnSpc>
              <a:spcBef>
                <a:spcPts val="0"/>
              </a:spcBef>
              <a:spcAft>
                <a:spcPts val="0"/>
              </a:spcAft>
              <a:buClr>
                <a:schemeClr val="dk1"/>
              </a:buClr>
              <a:buSzPts val="1100"/>
              <a:buFont typeface="Arial"/>
              <a:buNone/>
            </a:pPr>
            <a:r>
              <a:rPr lang="en-US" sz="3000"/>
              <a:t>2021년 43,423건</a:t>
            </a:r>
            <a:endParaRPr sz="3000"/>
          </a:p>
          <a:p>
            <a:pPr marL="0" lvl="0" indent="0" algn="ctr" rtl="0">
              <a:lnSpc>
                <a:spcPct val="140000"/>
              </a:lnSpc>
              <a:spcBef>
                <a:spcPts val="0"/>
              </a:spcBef>
              <a:spcAft>
                <a:spcPts val="0"/>
              </a:spcAft>
              <a:buSzPts val="1100"/>
              <a:buNone/>
            </a:pPr>
            <a:endParaRPr sz="3000"/>
          </a:p>
          <a:p>
            <a:pPr marL="0" lvl="0" indent="0" algn="ctr" rtl="0">
              <a:lnSpc>
                <a:spcPct val="140000"/>
              </a:lnSpc>
              <a:spcBef>
                <a:spcPts val="0"/>
              </a:spcBef>
              <a:spcAft>
                <a:spcPts val="0"/>
              </a:spcAft>
              <a:buClr>
                <a:schemeClr val="dk1"/>
              </a:buClr>
              <a:buSzPts val="1100"/>
              <a:buFont typeface="Arial"/>
              <a:buNone/>
            </a:pPr>
            <a:r>
              <a:rPr lang="en-US" sz="3000"/>
              <a:t>2022년 12,799건</a:t>
            </a:r>
            <a:endParaRPr sz="3000"/>
          </a:p>
          <a:p>
            <a:pPr marL="0" lvl="0" indent="0" algn="ctr" rtl="0">
              <a:lnSpc>
                <a:spcPct val="140000"/>
              </a:lnSpc>
              <a:spcBef>
                <a:spcPts val="0"/>
              </a:spcBef>
              <a:spcAft>
                <a:spcPts val="0"/>
              </a:spcAft>
              <a:buSzPts val="1100"/>
              <a:buNone/>
            </a:pPr>
            <a:endParaRPr sz="3000"/>
          </a:p>
          <a:p>
            <a:pPr marL="0" lvl="0" indent="0" algn="ctr" rtl="0">
              <a:lnSpc>
                <a:spcPct val="140000"/>
              </a:lnSpc>
              <a:spcBef>
                <a:spcPts val="0"/>
              </a:spcBef>
              <a:spcAft>
                <a:spcPts val="0"/>
              </a:spcAft>
              <a:buClr>
                <a:schemeClr val="dk1"/>
              </a:buClr>
              <a:buSzPts val="1100"/>
              <a:buFont typeface="Arial"/>
              <a:buNone/>
            </a:pPr>
            <a:r>
              <a:rPr lang="en-US" sz="3000"/>
              <a:t>2023년 35,642건</a:t>
            </a:r>
            <a:endParaRPr sz="3000"/>
          </a:p>
          <a:p>
            <a:pPr marL="0" lvl="0" indent="0" algn="ctr" rtl="0">
              <a:lnSpc>
                <a:spcPct val="140000"/>
              </a:lnSpc>
              <a:spcBef>
                <a:spcPts val="0"/>
              </a:spcBef>
              <a:spcAft>
                <a:spcPts val="0"/>
              </a:spcAft>
              <a:buSzPts val="1100"/>
              <a:buNone/>
            </a:pPr>
            <a:endParaRPr sz="3000"/>
          </a:p>
          <a:p>
            <a:pPr marL="0" lvl="0" indent="0" algn="ctr" rtl="0">
              <a:lnSpc>
                <a:spcPct val="140000"/>
              </a:lnSpc>
              <a:spcBef>
                <a:spcPts val="0"/>
              </a:spcBef>
              <a:spcAft>
                <a:spcPts val="0"/>
              </a:spcAft>
              <a:buSzPts val="1100"/>
              <a:buNone/>
            </a:pPr>
            <a:r>
              <a:rPr lang="en-US" sz="3000"/>
              <a:t>5개년 총합 251,096건</a:t>
            </a:r>
            <a:endParaRPr sz="3000"/>
          </a:p>
        </p:txBody>
      </p:sp>
      <p:pic>
        <p:nvPicPr>
          <p:cNvPr id="202" name="Google Shape;202;p5"/>
          <p:cNvPicPr preferRelativeResize="0"/>
          <p:nvPr/>
        </p:nvPicPr>
        <p:blipFill>
          <a:blip r:embed="rId3">
            <a:alphaModFix/>
          </a:blip>
          <a:stretch>
            <a:fillRect/>
          </a:stretch>
        </p:blipFill>
        <p:spPr>
          <a:xfrm>
            <a:off x="6152560" y="1359850"/>
            <a:ext cx="11477781" cy="8927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206"/>
        <p:cNvGrpSpPr/>
        <p:nvPr/>
      </p:nvGrpSpPr>
      <p:grpSpPr>
        <a:xfrm>
          <a:off x="0" y="0"/>
          <a:ext cx="0" cy="0"/>
          <a:chOff x="0" y="0"/>
          <a:chExt cx="0" cy="0"/>
        </a:xfrm>
      </p:grpSpPr>
      <p:sp>
        <p:nvSpPr>
          <p:cNvPr id="207" name="Google Shape;207;g31c424d337c_1_131"/>
          <p:cNvSpPr/>
          <p:nvPr/>
        </p:nvSpPr>
        <p:spPr>
          <a:xfrm>
            <a:off x="1133850" y="4009650"/>
            <a:ext cx="738000" cy="1475100"/>
          </a:xfrm>
          <a:prstGeom prst="downArrow">
            <a:avLst>
              <a:gd name="adj1" fmla="val 50000"/>
              <a:gd name="adj2" fmla="val 50000"/>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8" name="Google Shape;208;g31c424d337c_1_131"/>
          <p:cNvSpPr txBox="1"/>
          <p:nvPr/>
        </p:nvSpPr>
        <p:spPr>
          <a:xfrm>
            <a:off x="0" y="4211425"/>
            <a:ext cx="30057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a:solidFill>
                  <a:schemeClr val="dk1"/>
                </a:solidFill>
                <a:latin typeface="Calibri"/>
                <a:ea typeface="Calibri"/>
                <a:cs typeface="Calibri"/>
                <a:sym typeface="Calibri"/>
              </a:rPr>
              <a:t>인덱스용 </a:t>
            </a:r>
            <a:endParaRPr sz="3200" b="1">
              <a:solidFill>
                <a:schemeClr val="dk1"/>
              </a:solidFill>
              <a:latin typeface="Calibri"/>
              <a:ea typeface="Calibri"/>
              <a:cs typeface="Calibri"/>
              <a:sym typeface="Calibri"/>
            </a:endParaRPr>
          </a:p>
          <a:p>
            <a:pPr marL="0" lvl="0" indent="0" algn="ctr" rtl="0">
              <a:spcBef>
                <a:spcPts val="0"/>
              </a:spcBef>
              <a:spcAft>
                <a:spcPts val="0"/>
              </a:spcAft>
              <a:buNone/>
            </a:pPr>
            <a:r>
              <a:rPr lang="en-US" sz="3200" b="1">
                <a:solidFill>
                  <a:schemeClr val="dk1"/>
                </a:solidFill>
                <a:latin typeface="Calibri"/>
                <a:ea typeface="Calibri"/>
                <a:cs typeface="Calibri"/>
                <a:sym typeface="Calibri"/>
              </a:rPr>
              <a:t>NO컬럼 값 정제</a:t>
            </a:r>
            <a:endParaRPr sz="3200" b="1">
              <a:solidFill>
                <a:schemeClr val="dk1"/>
              </a:solidFill>
              <a:latin typeface="Calibri"/>
              <a:ea typeface="Calibri"/>
              <a:cs typeface="Calibri"/>
              <a:sym typeface="Calibri"/>
            </a:endParaRPr>
          </a:p>
        </p:txBody>
      </p:sp>
      <p:sp>
        <p:nvSpPr>
          <p:cNvPr id="209" name="Google Shape;209;g31c424d337c_1_131"/>
          <p:cNvSpPr txBox="1"/>
          <p:nvPr/>
        </p:nvSpPr>
        <p:spPr>
          <a:xfrm>
            <a:off x="774208" y="660400"/>
            <a:ext cx="6272400" cy="6156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a:solidFill>
                  <a:srgbClr val="011523"/>
                </a:solidFill>
                <a:latin typeface="DM Serif Display"/>
                <a:ea typeface="DM Serif Display"/>
                <a:cs typeface="DM Serif Display"/>
                <a:sym typeface="DM Serif Display"/>
              </a:rPr>
              <a:t>4</a:t>
            </a:r>
            <a:r>
              <a:rPr lang="en-US" sz="3999" b="0" i="0" u="none" strike="noStrike" cap="none">
                <a:solidFill>
                  <a:srgbClr val="011523"/>
                </a:solidFill>
                <a:latin typeface="DM Serif Display"/>
                <a:ea typeface="DM Serif Display"/>
                <a:cs typeface="DM Serif Display"/>
                <a:sym typeface="DM Serif Display"/>
              </a:rPr>
              <a:t>. </a:t>
            </a:r>
            <a:r>
              <a:rPr lang="en-US" sz="3999">
                <a:solidFill>
                  <a:srgbClr val="011523"/>
                </a:solidFill>
                <a:latin typeface="DM Serif Display"/>
                <a:ea typeface="DM Serif Display"/>
                <a:cs typeface="DM Serif Display"/>
                <a:sym typeface="DM Serif Display"/>
              </a:rPr>
              <a:t>Data Preprocessing</a:t>
            </a:r>
            <a:endParaRPr/>
          </a:p>
        </p:txBody>
      </p:sp>
      <p:sp>
        <p:nvSpPr>
          <p:cNvPr id="210" name="Google Shape;210;g31c424d337c_1_131"/>
          <p:cNvSpPr txBox="1"/>
          <p:nvPr/>
        </p:nvSpPr>
        <p:spPr>
          <a:xfrm>
            <a:off x="13471552" y="650875"/>
            <a:ext cx="4096200" cy="615600"/>
          </a:xfrm>
          <a:prstGeom prst="rect">
            <a:avLst/>
          </a:prstGeom>
          <a:noFill/>
          <a:ln>
            <a:noFill/>
          </a:ln>
        </p:spPr>
        <p:txBody>
          <a:bodyPr spcFirstLastPara="1" wrap="square" lIns="0" tIns="0" rIns="0" bIns="0" anchor="t" anchorCtr="0">
            <a:spAutoFit/>
          </a:bodyPr>
          <a:lstStyle/>
          <a:p>
            <a:pPr marL="0" marR="0" lvl="0" indent="0" algn="r" rtl="0">
              <a:lnSpc>
                <a:spcPct val="140010"/>
              </a:lnSpc>
              <a:spcBef>
                <a:spcPts val="0"/>
              </a:spcBef>
              <a:spcAft>
                <a:spcPts val="0"/>
              </a:spcAft>
              <a:buNone/>
            </a:pPr>
            <a:r>
              <a:rPr lang="en-US" sz="3999">
                <a:solidFill>
                  <a:srgbClr val="011523"/>
                </a:solidFill>
              </a:rPr>
              <a:t>데이터 전처리</a:t>
            </a:r>
            <a:endParaRPr/>
          </a:p>
        </p:txBody>
      </p:sp>
      <p:sp>
        <p:nvSpPr>
          <p:cNvPr id="211" name="Google Shape;211;g31c424d337c_1_131"/>
          <p:cNvSpPr txBox="1"/>
          <p:nvPr/>
        </p:nvSpPr>
        <p:spPr>
          <a:xfrm>
            <a:off x="8237832" y="6188348"/>
            <a:ext cx="83811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pic>
        <p:nvPicPr>
          <p:cNvPr id="212" name="Google Shape;212;g31c424d337c_1_131"/>
          <p:cNvPicPr preferRelativeResize="0"/>
          <p:nvPr/>
        </p:nvPicPr>
        <p:blipFill rotWithShape="1">
          <a:blip r:embed="rId3">
            <a:alphaModFix/>
          </a:blip>
          <a:srcRect r="88716"/>
          <a:stretch/>
        </p:blipFill>
        <p:spPr>
          <a:xfrm>
            <a:off x="0" y="5438031"/>
            <a:ext cx="2098650" cy="1245400"/>
          </a:xfrm>
          <a:prstGeom prst="rect">
            <a:avLst/>
          </a:prstGeom>
          <a:noFill/>
          <a:ln>
            <a:noFill/>
          </a:ln>
        </p:spPr>
      </p:pic>
      <p:grpSp>
        <p:nvGrpSpPr>
          <p:cNvPr id="213" name="Google Shape;213;g31c424d337c_1_131"/>
          <p:cNvGrpSpPr/>
          <p:nvPr/>
        </p:nvGrpSpPr>
        <p:grpSpPr>
          <a:xfrm>
            <a:off x="3538138" y="5438025"/>
            <a:ext cx="7644250" cy="1245400"/>
            <a:chOff x="436331" y="7325927"/>
            <a:chExt cx="7644250" cy="1245400"/>
          </a:xfrm>
        </p:grpSpPr>
        <p:pic>
          <p:nvPicPr>
            <p:cNvPr id="214" name="Google Shape;214;g31c424d337c_1_131"/>
            <p:cNvPicPr preferRelativeResize="0"/>
            <p:nvPr/>
          </p:nvPicPr>
          <p:blipFill rotWithShape="1">
            <a:blip r:embed="rId4">
              <a:alphaModFix/>
            </a:blip>
            <a:srcRect r="5195"/>
            <a:stretch/>
          </p:blipFill>
          <p:spPr>
            <a:xfrm>
              <a:off x="436331" y="7325927"/>
              <a:ext cx="7644250" cy="1245400"/>
            </a:xfrm>
            <a:prstGeom prst="rect">
              <a:avLst/>
            </a:prstGeom>
            <a:noFill/>
            <a:ln>
              <a:noFill/>
            </a:ln>
          </p:spPr>
        </p:pic>
        <p:sp>
          <p:nvSpPr>
            <p:cNvPr id="215" name="Google Shape;215;g31c424d337c_1_131"/>
            <p:cNvSpPr/>
            <p:nvPr/>
          </p:nvSpPr>
          <p:spPr>
            <a:xfrm>
              <a:off x="6605250" y="8039475"/>
              <a:ext cx="1235100" cy="434700"/>
            </a:xfrm>
            <a:prstGeom prst="rect">
              <a:avLst/>
            </a:prstGeom>
            <a:solidFill>
              <a:srgbClr val="011523"/>
            </a:solidFill>
            <a:ln w="9525" cap="flat" cmpd="sng">
              <a:solidFill>
                <a:srgbClr val="0115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nvGrpSpPr>
          <p:cNvPr id="216" name="Google Shape;216;g31c424d337c_1_131"/>
          <p:cNvGrpSpPr/>
          <p:nvPr/>
        </p:nvGrpSpPr>
        <p:grpSpPr>
          <a:xfrm>
            <a:off x="12621875" y="5438006"/>
            <a:ext cx="5666125" cy="1245425"/>
            <a:chOff x="436325" y="6492325"/>
            <a:chExt cx="5666125" cy="1245425"/>
          </a:xfrm>
        </p:grpSpPr>
        <p:pic>
          <p:nvPicPr>
            <p:cNvPr id="217" name="Google Shape;217;g31c424d337c_1_131"/>
            <p:cNvPicPr preferRelativeResize="0"/>
            <p:nvPr/>
          </p:nvPicPr>
          <p:blipFill rotWithShape="1">
            <a:blip r:embed="rId5">
              <a:alphaModFix/>
            </a:blip>
            <a:srcRect l="5490" r="77689"/>
            <a:stretch/>
          </p:blipFill>
          <p:spPr>
            <a:xfrm>
              <a:off x="436325" y="6492350"/>
              <a:ext cx="1990000" cy="1245400"/>
            </a:xfrm>
            <a:prstGeom prst="rect">
              <a:avLst/>
            </a:prstGeom>
            <a:noFill/>
            <a:ln>
              <a:noFill/>
            </a:ln>
          </p:spPr>
        </p:pic>
        <p:grpSp>
          <p:nvGrpSpPr>
            <p:cNvPr id="218" name="Google Shape;218;g31c424d337c_1_131"/>
            <p:cNvGrpSpPr/>
            <p:nvPr/>
          </p:nvGrpSpPr>
          <p:grpSpPr>
            <a:xfrm>
              <a:off x="2426325" y="6492325"/>
              <a:ext cx="3676125" cy="1245400"/>
              <a:chOff x="8591500" y="4790950"/>
              <a:chExt cx="3676125" cy="1245400"/>
            </a:xfrm>
          </p:grpSpPr>
          <p:pic>
            <p:nvPicPr>
              <p:cNvPr id="219" name="Google Shape;219;g31c424d337c_1_131"/>
              <p:cNvPicPr preferRelativeResize="0"/>
              <p:nvPr/>
            </p:nvPicPr>
            <p:blipFill rotWithShape="1">
              <a:blip r:embed="rId5">
                <a:alphaModFix/>
              </a:blip>
              <a:srcRect l="68927"/>
              <a:stretch/>
            </p:blipFill>
            <p:spPr>
              <a:xfrm>
                <a:off x="8591500" y="4790950"/>
                <a:ext cx="3676125" cy="1245400"/>
              </a:xfrm>
              <a:prstGeom prst="rect">
                <a:avLst/>
              </a:prstGeom>
              <a:noFill/>
              <a:ln>
                <a:noFill/>
              </a:ln>
            </p:spPr>
          </p:pic>
          <p:sp>
            <p:nvSpPr>
              <p:cNvPr id="220" name="Google Shape;220;g31c424d337c_1_131"/>
              <p:cNvSpPr/>
              <p:nvPr/>
            </p:nvSpPr>
            <p:spPr>
              <a:xfrm>
                <a:off x="9488025" y="5450175"/>
                <a:ext cx="840000" cy="525000"/>
              </a:xfrm>
              <a:prstGeom prst="rect">
                <a:avLst/>
              </a:prstGeom>
              <a:solidFill>
                <a:srgbClr val="01152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21" name="Google Shape;221;g31c424d337c_1_131"/>
              <p:cNvSpPr/>
              <p:nvPr/>
            </p:nvSpPr>
            <p:spPr>
              <a:xfrm>
                <a:off x="11443575" y="5367175"/>
                <a:ext cx="738900" cy="525000"/>
              </a:xfrm>
              <a:prstGeom prst="rect">
                <a:avLst/>
              </a:prstGeom>
              <a:solidFill>
                <a:srgbClr val="01152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sp>
        <p:nvSpPr>
          <p:cNvPr id="222" name="Google Shape;222;g31c424d337c_1_131"/>
          <p:cNvSpPr txBox="1"/>
          <p:nvPr/>
        </p:nvSpPr>
        <p:spPr>
          <a:xfrm>
            <a:off x="1937400" y="7966925"/>
            <a:ext cx="14413200" cy="209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dirty="0">
                <a:solidFill>
                  <a:schemeClr val="dk1"/>
                </a:solidFill>
                <a:latin typeface="Calibri"/>
                <a:ea typeface="Calibri"/>
                <a:cs typeface="Calibri"/>
                <a:sym typeface="Calibri"/>
              </a:rPr>
              <a:t>Missing </a:t>
            </a:r>
            <a:r>
              <a:rPr lang="en-US" sz="3200" dirty="0" err="1">
                <a:solidFill>
                  <a:schemeClr val="dk1"/>
                </a:solidFill>
                <a:latin typeface="Calibri"/>
                <a:ea typeface="Calibri"/>
                <a:cs typeface="Calibri"/>
                <a:sym typeface="Calibri"/>
              </a:rPr>
              <a:t>Value는</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주소를</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뒤에서</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부터</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잘라</a:t>
            </a:r>
            <a:r>
              <a:rPr lang="en-US" sz="3200" dirty="0">
                <a:solidFill>
                  <a:schemeClr val="dk1"/>
                </a:solidFill>
                <a:latin typeface="Calibri"/>
                <a:ea typeface="Calibri"/>
                <a:cs typeface="Calibri"/>
                <a:sym typeface="Calibri"/>
              </a:rPr>
              <a:t>, </a:t>
            </a:r>
            <a:endParaRPr sz="3200" dirty="0">
              <a:solidFill>
                <a:schemeClr val="dk1"/>
              </a:solidFill>
              <a:latin typeface="Calibri"/>
              <a:ea typeface="Calibri"/>
              <a:cs typeface="Calibri"/>
              <a:sym typeface="Calibri"/>
            </a:endParaRPr>
          </a:p>
          <a:p>
            <a:pPr marL="0" lvl="0" indent="0" algn="ctr" rtl="0">
              <a:spcBef>
                <a:spcPts val="0"/>
              </a:spcBef>
              <a:spcAft>
                <a:spcPts val="0"/>
              </a:spcAft>
              <a:buNone/>
            </a:pPr>
            <a:r>
              <a:rPr lang="en-US" sz="6000" b="1" dirty="0" err="1">
                <a:solidFill>
                  <a:schemeClr val="dk1"/>
                </a:solidFill>
                <a:latin typeface="Calibri"/>
                <a:ea typeface="Calibri"/>
                <a:cs typeface="Calibri"/>
                <a:sym typeface="Calibri"/>
              </a:rPr>
              <a:t>모든</a:t>
            </a:r>
            <a:r>
              <a:rPr lang="en-US" sz="6000" b="1" dirty="0">
                <a:solidFill>
                  <a:schemeClr val="dk1"/>
                </a:solidFill>
                <a:latin typeface="Calibri"/>
                <a:ea typeface="Calibri"/>
                <a:cs typeface="Calibri"/>
                <a:sym typeface="Calibri"/>
              </a:rPr>
              <a:t> </a:t>
            </a:r>
            <a:r>
              <a:rPr lang="en-US" sz="6000" b="1" dirty="0" err="1">
                <a:solidFill>
                  <a:schemeClr val="dk1"/>
                </a:solidFill>
                <a:latin typeface="Calibri"/>
                <a:ea typeface="Calibri"/>
                <a:cs typeface="Calibri"/>
                <a:sym typeface="Calibri"/>
              </a:rPr>
              <a:t>주소</a:t>
            </a:r>
            <a:r>
              <a:rPr lang="en-US" sz="6000" b="1" dirty="0">
                <a:solidFill>
                  <a:schemeClr val="dk1"/>
                </a:solidFill>
                <a:latin typeface="Calibri"/>
                <a:ea typeface="Calibri"/>
                <a:cs typeface="Calibri"/>
                <a:sym typeface="Calibri"/>
              </a:rPr>
              <a:t> </a:t>
            </a:r>
            <a:r>
              <a:rPr lang="en-US" sz="6000" b="1" dirty="0" err="1">
                <a:solidFill>
                  <a:schemeClr val="dk1"/>
                </a:solidFill>
                <a:latin typeface="Calibri"/>
                <a:ea typeface="Calibri"/>
                <a:cs typeface="Calibri"/>
                <a:sym typeface="Calibri"/>
              </a:rPr>
              <a:t>위도</a:t>
            </a:r>
            <a:r>
              <a:rPr lang="en-US" sz="6000" b="1" dirty="0">
                <a:solidFill>
                  <a:schemeClr val="dk1"/>
                </a:solidFill>
                <a:latin typeface="Calibri"/>
                <a:ea typeface="Calibri"/>
                <a:cs typeface="Calibri"/>
                <a:sym typeface="Calibri"/>
              </a:rPr>
              <a:t> </a:t>
            </a:r>
            <a:r>
              <a:rPr lang="en-US" sz="6000" b="1" dirty="0" err="1">
                <a:solidFill>
                  <a:schemeClr val="dk1"/>
                </a:solidFill>
                <a:latin typeface="Calibri"/>
                <a:ea typeface="Calibri"/>
                <a:cs typeface="Calibri"/>
                <a:sym typeface="Calibri"/>
              </a:rPr>
              <a:t>경도</a:t>
            </a:r>
            <a:r>
              <a:rPr lang="en-US" sz="6000" b="1" dirty="0">
                <a:solidFill>
                  <a:schemeClr val="dk1"/>
                </a:solidFill>
                <a:latin typeface="Calibri"/>
                <a:ea typeface="Calibri"/>
                <a:cs typeface="Calibri"/>
                <a:sym typeface="Calibri"/>
              </a:rPr>
              <a:t> </a:t>
            </a:r>
            <a:r>
              <a:rPr lang="en-US" sz="6000" b="1" dirty="0" err="1">
                <a:solidFill>
                  <a:schemeClr val="dk1"/>
                </a:solidFill>
                <a:latin typeface="Calibri"/>
                <a:ea typeface="Calibri"/>
                <a:cs typeface="Calibri"/>
                <a:sym typeface="Calibri"/>
              </a:rPr>
              <a:t>변환</a:t>
            </a:r>
            <a:endParaRPr sz="6000" b="1" dirty="0">
              <a:solidFill>
                <a:schemeClr val="dk1"/>
              </a:solidFill>
              <a:latin typeface="Calibri"/>
              <a:ea typeface="Calibri"/>
              <a:cs typeface="Calibri"/>
              <a:sym typeface="Calibri"/>
            </a:endParaRPr>
          </a:p>
          <a:p>
            <a:pPr marL="0" lvl="0" indent="0" algn="ctr" rtl="0">
              <a:spcBef>
                <a:spcPts val="0"/>
              </a:spcBef>
              <a:spcAft>
                <a:spcPts val="0"/>
              </a:spcAft>
              <a:buNone/>
            </a:pPr>
            <a:r>
              <a:rPr lang="en-US" sz="3200" dirty="0">
                <a:solidFill>
                  <a:schemeClr val="dk1"/>
                </a:solidFill>
                <a:latin typeface="Calibri"/>
                <a:ea typeface="Calibri"/>
                <a:cs typeface="Calibri"/>
                <a:sym typeface="Calibri"/>
              </a:rPr>
              <a:t>(</a:t>
            </a:r>
            <a:r>
              <a:rPr lang="en-US" sz="3200" dirty="0" err="1">
                <a:solidFill>
                  <a:schemeClr val="dk1"/>
                </a:solidFill>
                <a:latin typeface="Calibri"/>
                <a:ea typeface="Calibri"/>
                <a:cs typeface="Calibri"/>
                <a:sym typeface="Calibri"/>
              </a:rPr>
              <a:t>학교</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주소도</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같은</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방식으로</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변환</a:t>
            </a:r>
            <a:r>
              <a:rPr lang="en-US" sz="3200" dirty="0">
                <a:solidFill>
                  <a:schemeClr val="dk1"/>
                </a:solidFill>
                <a:latin typeface="Calibri"/>
                <a:ea typeface="Calibri"/>
                <a:cs typeface="Calibri"/>
                <a:sym typeface="Calibri"/>
              </a:rPr>
              <a:t>)</a:t>
            </a:r>
            <a:endParaRPr sz="3200" dirty="0">
              <a:solidFill>
                <a:schemeClr val="dk1"/>
              </a:solidFill>
              <a:latin typeface="Calibri"/>
              <a:ea typeface="Calibri"/>
              <a:cs typeface="Calibri"/>
              <a:sym typeface="Calibri"/>
            </a:endParaRPr>
          </a:p>
        </p:txBody>
      </p:sp>
      <p:grpSp>
        <p:nvGrpSpPr>
          <p:cNvPr id="223" name="Google Shape;223;g31c424d337c_1_131"/>
          <p:cNvGrpSpPr/>
          <p:nvPr/>
        </p:nvGrpSpPr>
        <p:grpSpPr>
          <a:xfrm>
            <a:off x="1051050" y="1694900"/>
            <a:ext cx="16185900" cy="2459625"/>
            <a:chOff x="436325" y="1586275"/>
            <a:chExt cx="16185900" cy="2459625"/>
          </a:xfrm>
        </p:grpSpPr>
        <p:pic>
          <p:nvPicPr>
            <p:cNvPr id="224" name="Google Shape;224;g31c424d337c_1_131"/>
            <p:cNvPicPr preferRelativeResize="0"/>
            <p:nvPr/>
          </p:nvPicPr>
          <p:blipFill rotWithShape="1">
            <a:blip r:embed="rId6">
              <a:alphaModFix/>
            </a:blip>
            <a:srcRect l="7063" b="36824"/>
            <a:stretch/>
          </p:blipFill>
          <p:spPr>
            <a:xfrm>
              <a:off x="436325" y="2233150"/>
              <a:ext cx="16185825" cy="1812750"/>
            </a:xfrm>
            <a:prstGeom prst="rect">
              <a:avLst/>
            </a:prstGeom>
            <a:noFill/>
            <a:ln>
              <a:noFill/>
            </a:ln>
          </p:spPr>
        </p:pic>
        <p:sp>
          <p:nvSpPr>
            <p:cNvPr id="225" name="Google Shape;225;g31c424d337c_1_131"/>
            <p:cNvSpPr txBox="1"/>
            <p:nvPr/>
          </p:nvSpPr>
          <p:spPr>
            <a:xfrm>
              <a:off x="436325" y="1586275"/>
              <a:ext cx="161859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a:solidFill>
                    <a:schemeClr val="dk1"/>
                  </a:solidFill>
                  <a:latin typeface="Calibri"/>
                  <a:ea typeface="Calibri"/>
                  <a:cs typeface="Calibri"/>
                  <a:sym typeface="Calibri"/>
                </a:rPr>
                <a:t>불필요한 컬럼을 지운 서울시 아파트 실거래가 원데이터 (도로명 주소는 가림)</a:t>
              </a:r>
              <a:endParaRPr sz="3200" b="1">
                <a:solidFill>
                  <a:schemeClr val="dk1"/>
                </a:solidFill>
                <a:latin typeface="Calibri"/>
                <a:ea typeface="Calibri"/>
                <a:cs typeface="Calibri"/>
                <a:sym typeface="Calibri"/>
              </a:endParaRPr>
            </a:p>
          </p:txBody>
        </p:sp>
      </p:grpSp>
      <p:sp>
        <p:nvSpPr>
          <p:cNvPr id="226" name="Google Shape;226;g31c424d337c_1_131"/>
          <p:cNvSpPr/>
          <p:nvPr/>
        </p:nvSpPr>
        <p:spPr>
          <a:xfrm rot="-5400000">
            <a:off x="2449400" y="5438075"/>
            <a:ext cx="738000" cy="1245300"/>
          </a:xfrm>
          <a:prstGeom prst="downArrow">
            <a:avLst>
              <a:gd name="adj1" fmla="val 50000"/>
              <a:gd name="adj2" fmla="val 50000"/>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27" name="Google Shape;227;g31c424d337c_1_131"/>
          <p:cNvSpPr/>
          <p:nvPr/>
        </p:nvSpPr>
        <p:spPr>
          <a:xfrm rot="-5400000">
            <a:off x="11533125" y="5438063"/>
            <a:ext cx="738000" cy="1245300"/>
          </a:xfrm>
          <a:prstGeom prst="downArrow">
            <a:avLst>
              <a:gd name="adj1" fmla="val 50000"/>
              <a:gd name="adj2" fmla="val 50000"/>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28" name="Google Shape;228;g31c424d337c_1_131"/>
          <p:cNvSpPr txBox="1"/>
          <p:nvPr/>
        </p:nvSpPr>
        <p:spPr>
          <a:xfrm>
            <a:off x="820500" y="6668675"/>
            <a:ext cx="3996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a:solidFill>
                  <a:schemeClr val="dk1"/>
                </a:solidFill>
                <a:latin typeface="Calibri"/>
                <a:ea typeface="Calibri"/>
                <a:cs typeface="Calibri"/>
                <a:sym typeface="Calibri"/>
              </a:rPr>
              <a:t>위도 경도 추출을 위한 주소 정제</a:t>
            </a:r>
            <a:endParaRPr sz="3200" b="1">
              <a:solidFill>
                <a:schemeClr val="dk1"/>
              </a:solidFill>
              <a:latin typeface="Calibri"/>
              <a:ea typeface="Calibri"/>
              <a:cs typeface="Calibri"/>
              <a:sym typeface="Calibri"/>
            </a:endParaRPr>
          </a:p>
        </p:txBody>
      </p:sp>
      <p:sp>
        <p:nvSpPr>
          <p:cNvPr id="229" name="Google Shape;229;g31c424d337c_1_131"/>
          <p:cNvSpPr txBox="1"/>
          <p:nvPr/>
        </p:nvSpPr>
        <p:spPr>
          <a:xfrm>
            <a:off x="9904125" y="6668663"/>
            <a:ext cx="3996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a:solidFill>
                  <a:schemeClr val="dk1"/>
                </a:solidFill>
                <a:latin typeface="Calibri"/>
                <a:ea typeface="Calibri"/>
                <a:cs typeface="Calibri"/>
                <a:sym typeface="Calibri"/>
              </a:rPr>
              <a:t>API 활용</a:t>
            </a:r>
            <a:br>
              <a:rPr lang="en-US" sz="3200" b="1">
                <a:solidFill>
                  <a:schemeClr val="dk1"/>
                </a:solidFill>
                <a:latin typeface="Calibri"/>
                <a:ea typeface="Calibri"/>
                <a:cs typeface="Calibri"/>
                <a:sym typeface="Calibri"/>
              </a:rPr>
            </a:br>
            <a:r>
              <a:rPr lang="en-US" sz="3200" b="1">
                <a:solidFill>
                  <a:schemeClr val="dk1"/>
                </a:solidFill>
                <a:latin typeface="Calibri"/>
                <a:ea typeface="Calibri"/>
                <a:cs typeface="Calibri"/>
                <a:sym typeface="Calibri"/>
              </a:rPr>
              <a:t>위도 경도 변환</a:t>
            </a:r>
            <a:endParaRPr sz="3200" b="1">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233"/>
        <p:cNvGrpSpPr/>
        <p:nvPr/>
      </p:nvGrpSpPr>
      <p:grpSpPr>
        <a:xfrm>
          <a:off x="0" y="0"/>
          <a:ext cx="0" cy="0"/>
          <a:chOff x="0" y="0"/>
          <a:chExt cx="0" cy="0"/>
        </a:xfrm>
      </p:grpSpPr>
      <p:sp>
        <p:nvSpPr>
          <p:cNvPr id="234" name="Google Shape;234;g31c424d337c_1_102"/>
          <p:cNvSpPr/>
          <p:nvPr/>
        </p:nvSpPr>
        <p:spPr>
          <a:xfrm>
            <a:off x="6684450" y="2933325"/>
            <a:ext cx="8456100" cy="5558700"/>
          </a:xfrm>
          <a:prstGeom prst="rightArrow">
            <a:avLst>
              <a:gd name="adj1" fmla="val 50000"/>
              <a:gd name="adj2" fmla="val 28070"/>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5" name="Google Shape;235;g31c424d337c_1_102"/>
          <p:cNvSpPr txBox="1"/>
          <p:nvPr/>
        </p:nvSpPr>
        <p:spPr>
          <a:xfrm>
            <a:off x="774208" y="660400"/>
            <a:ext cx="6272400" cy="6156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a:solidFill>
                  <a:srgbClr val="011523"/>
                </a:solidFill>
                <a:latin typeface="DM Serif Display"/>
                <a:ea typeface="DM Serif Display"/>
                <a:cs typeface="DM Serif Display"/>
                <a:sym typeface="DM Serif Display"/>
              </a:rPr>
              <a:t>4</a:t>
            </a:r>
            <a:r>
              <a:rPr lang="en-US" sz="3999" b="0" i="0" u="none" strike="noStrike" cap="none">
                <a:solidFill>
                  <a:srgbClr val="011523"/>
                </a:solidFill>
                <a:latin typeface="DM Serif Display"/>
                <a:ea typeface="DM Serif Display"/>
                <a:cs typeface="DM Serif Display"/>
                <a:sym typeface="DM Serif Display"/>
              </a:rPr>
              <a:t>. </a:t>
            </a:r>
            <a:r>
              <a:rPr lang="en-US" sz="3999">
                <a:solidFill>
                  <a:srgbClr val="011523"/>
                </a:solidFill>
                <a:latin typeface="DM Serif Display"/>
                <a:ea typeface="DM Serif Display"/>
                <a:cs typeface="DM Serif Display"/>
                <a:sym typeface="DM Serif Display"/>
              </a:rPr>
              <a:t>Data Preprocessing</a:t>
            </a:r>
            <a:endParaRPr/>
          </a:p>
        </p:txBody>
      </p:sp>
      <p:sp>
        <p:nvSpPr>
          <p:cNvPr id="236" name="Google Shape;236;g31c424d337c_1_102"/>
          <p:cNvSpPr txBox="1"/>
          <p:nvPr/>
        </p:nvSpPr>
        <p:spPr>
          <a:xfrm>
            <a:off x="13471552" y="650875"/>
            <a:ext cx="4096200" cy="615600"/>
          </a:xfrm>
          <a:prstGeom prst="rect">
            <a:avLst/>
          </a:prstGeom>
          <a:noFill/>
          <a:ln>
            <a:noFill/>
          </a:ln>
        </p:spPr>
        <p:txBody>
          <a:bodyPr spcFirstLastPara="1" wrap="square" lIns="0" tIns="0" rIns="0" bIns="0" anchor="t" anchorCtr="0">
            <a:spAutoFit/>
          </a:bodyPr>
          <a:lstStyle/>
          <a:p>
            <a:pPr marL="0" marR="0" lvl="0" indent="0" algn="r" rtl="0">
              <a:lnSpc>
                <a:spcPct val="140010"/>
              </a:lnSpc>
              <a:spcBef>
                <a:spcPts val="0"/>
              </a:spcBef>
              <a:spcAft>
                <a:spcPts val="0"/>
              </a:spcAft>
              <a:buNone/>
            </a:pPr>
            <a:r>
              <a:rPr lang="en-US" sz="3999">
                <a:solidFill>
                  <a:srgbClr val="011523"/>
                </a:solidFill>
              </a:rPr>
              <a:t>데이터 전처리</a:t>
            </a:r>
            <a:endParaRPr/>
          </a:p>
        </p:txBody>
      </p:sp>
      <p:pic>
        <p:nvPicPr>
          <p:cNvPr id="237" name="Google Shape;237;g31c424d337c_1_102"/>
          <p:cNvPicPr preferRelativeResize="0"/>
          <p:nvPr/>
        </p:nvPicPr>
        <p:blipFill rotWithShape="1">
          <a:blip r:embed="rId3">
            <a:alphaModFix/>
          </a:blip>
          <a:srcRect l="2175" t="2187" r="2830" b="2719"/>
          <a:stretch/>
        </p:blipFill>
        <p:spPr>
          <a:xfrm>
            <a:off x="6941147" y="2429350"/>
            <a:ext cx="5824227" cy="6497374"/>
          </a:xfrm>
          <a:prstGeom prst="rect">
            <a:avLst/>
          </a:prstGeom>
          <a:noFill/>
          <a:ln>
            <a:noFill/>
          </a:ln>
        </p:spPr>
      </p:pic>
      <p:sp>
        <p:nvSpPr>
          <p:cNvPr id="238" name="Google Shape;238;g31c424d337c_1_102"/>
          <p:cNvSpPr txBox="1"/>
          <p:nvPr/>
        </p:nvSpPr>
        <p:spPr>
          <a:xfrm>
            <a:off x="13634400" y="2468950"/>
            <a:ext cx="4653600" cy="6418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000">
                <a:solidFill>
                  <a:schemeClr val="dk1"/>
                </a:solidFill>
                <a:latin typeface="Calibri"/>
                <a:ea typeface="Calibri"/>
                <a:cs typeface="Calibri"/>
                <a:sym typeface="Calibri"/>
              </a:rPr>
              <a:t>상위 1위 ~10위</a:t>
            </a:r>
            <a:endParaRPr sz="3000">
              <a:solidFill>
                <a:schemeClr val="dk1"/>
              </a:solidFill>
              <a:latin typeface="Calibri"/>
              <a:ea typeface="Calibri"/>
              <a:cs typeface="Calibri"/>
              <a:sym typeface="Calibri"/>
            </a:endParaRPr>
          </a:p>
          <a:p>
            <a:pPr marL="0" lvl="0" indent="0" algn="ctr" rtl="0">
              <a:spcBef>
                <a:spcPts val="0"/>
              </a:spcBef>
              <a:spcAft>
                <a:spcPts val="0"/>
              </a:spcAft>
              <a:buNone/>
            </a:pPr>
            <a:r>
              <a:rPr lang="en-US" sz="4500">
                <a:solidFill>
                  <a:schemeClr val="dk1"/>
                </a:solidFill>
                <a:latin typeface="Calibri"/>
                <a:ea typeface="Calibri"/>
                <a:cs typeface="Calibri"/>
                <a:sym typeface="Calibri"/>
              </a:rPr>
              <a:t>고급 (4점)</a:t>
            </a:r>
            <a:endParaRPr sz="4500">
              <a:solidFill>
                <a:schemeClr val="dk1"/>
              </a:solidFill>
              <a:latin typeface="Calibri"/>
              <a:ea typeface="Calibri"/>
              <a:cs typeface="Calibri"/>
              <a:sym typeface="Calibri"/>
            </a:endParaRPr>
          </a:p>
          <a:p>
            <a:pPr marL="0" lvl="0" indent="0" algn="ctr" rtl="0">
              <a:spcBef>
                <a:spcPts val="0"/>
              </a:spcBef>
              <a:spcAft>
                <a:spcPts val="0"/>
              </a:spcAft>
              <a:buNone/>
            </a:pPr>
            <a:endParaRPr sz="3500">
              <a:solidFill>
                <a:schemeClr val="dk1"/>
              </a:solidFill>
              <a:latin typeface="Calibri"/>
              <a:ea typeface="Calibri"/>
              <a:cs typeface="Calibri"/>
              <a:sym typeface="Calibri"/>
            </a:endParaRPr>
          </a:p>
          <a:p>
            <a:pPr marL="0" lvl="0" indent="0" algn="ctr" rtl="0">
              <a:spcBef>
                <a:spcPts val="0"/>
              </a:spcBef>
              <a:spcAft>
                <a:spcPts val="0"/>
              </a:spcAft>
              <a:buNone/>
            </a:pPr>
            <a:r>
              <a:rPr lang="en-US" sz="3000">
                <a:solidFill>
                  <a:schemeClr val="dk1"/>
                </a:solidFill>
                <a:latin typeface="Calibri"/>
                <a:ea typeface="Calibri"/>
                <a:cs typeface="Calibri"/>
                <a:sym typeface="Calibri"/>
              </a:rPr>
              <a:t>상위 11위~28위</a:t>
            </a:r>
            <a:endParaRPr sz="3000">
              <a:solidFill>
                <a:schemeClr val="dk1"/>
              </a:solidFill>
              <a:latin typeface="Calibri"/>
              <a:ea typeface="Calibri"/>
              <a:cs typeface="Calibri"/>
              <a:sym typeface="Calibri"/>
            </a:endParaRPr>
          </a:p>
          <a:p>
            <a:pPr marL="0" lvl="0" indent="0" algn="ctr" rtl="0">
              <a:spcBef>
                <a:spcPts val="0"/>
              </a:spcBef>
              <a:spcAft>
                <a:spcPts val="0"/>
              </a:spcAft>
              <a:buNone/>
            </a:pPr>
            <a:r>
              <a:rPr lang="en-US" sz="4500">
                <a:solidFill>
                  <a:schemeClr val="dk1"/>
                </a:solidFill>
                <a:latin typeface="Calibri"/>
                <a:ea typeface="Calibri"/>
                <a:cs typeface="Calibri"/>
                <a:sym typeface="Calibri"/>
              </a:rPr>
              <a:t>중급 (3점)</a:t>
            </a:r>
            <a:endParaRPr sz="4500">
              <a:solidFill>
                <a:schemeClr val="dk1"/>
              </a:solidFill>
              <a:latin typeface="Calibri"/>
              <a:ea typeface="Calibri"/>
              <a:cs typeface="Calibri"/>
              <a:sym typeface="Calibri"/>
            </a:endParaRPr>
          </a:p>
          <a:p>
            <a:pPr marL="0" lvl="0" indent="0" algn="ctr" rtl="0">
              <a:spcBef>
                <a:spcPts val="0"/>
              </a:spcBef>
              <a:spcAft>
                <a:spcPts val="0"/>
              </a:spcAft>
              <a:buNone/>
            </a:pPr>
            <a:endParaRPr sz="3500">
              <a:solidFill>
                <a:schemeClr val="dk1"/>
              </a:solidFill>
              <a:latin typeface="Calibri"/>
              <a:ea typeface="Calibri"/>
              <a:cs typeface="Calibri"/>
              <a:sym typeface="Calibri"/>
            </a:endParaRPr>
          </a:p>
          <a:p>
            <a:pPr marL="0" lvl="0" indent="0" algn="ctr" rtl="0">
              <a:spcBef>
                <a:spcPts val="0"/>
              </a:spcBef>
              <a:spcAft>
                <a:spcPts val="0"/>
              </a:spcAft>
              <a:buNone/>
            </a:pPr>
            <a:r>
              <a:rPr lang="en-US" sz="3000">
                <a:solidFill>
                  <a:schemeClr val="dk1"/>
                </a:solidFill>
                <a:latin typeface="Calibri"/>
                <a:ea typeface="Calibri"/>
                <a:cs typeface="Calibri"/>
                <a:sym typeface="Calibri"/>
              </a:rPr>
              <a:t>순위 밖 브랜드</a:t>
            </a:r>
            <a:endParaRPr sz="3000">
              <a:solidFill>
                <a:schemeClr val="dk1"/>
              </a:solidFill>
              <a:latin typeface="Calibri"/>
              <a:ea typeface="Calibri"/>
              <a:cs typeface="Calibri"/>
              <a:sym typeface="Calibri"/>
            </a:endParaRPr>
          </a:p>
          <a:p>
            <a:pPr marL="0" lvl="0" indent="0" algn="ctr" rtl="0">
              <a:spcBef>
                <a:spcPts val="0"/>
              </a:spcBef>
              <a:spcAft>
                <a:spcPts val="0"/>
              </a:spcAft>
              <a:buNone/>
            </a:pPr>
            <a:r>
              <a:rPr lang="en-US" sz="4500">
                <a:solidFill>
                  <a:schemeClr val="dk1"/>
                </a:solidFill>
                <a:latin typeface="Calibri"/>
                <a:ea typeface="Calibri"/>
                <a:cs typeface="Calibri"/>
                <a:sym typeface="Calibri"/>
              </a:rPr>
              <a:t>하급 (2점)</a:t>
            </a:r>
            <a:endParaRPr sz="4500">
              <a:solidFill>
                <a:schemeClr val="dk1"/>
              </a:solidFill>
              <a:latin typeface="Calibri"/>
              <a:ea typeface="Calibri"/>
              <a:cs typeface="Calibri"/>
              <a:sym typeface="Calibri"/>
            </a:endParaRPr>
          </a:p>
          <a:p>
            <a:pPr marL="0" lvl="0" indent="0" algn="ctr" rtl="0">
              <a:spcBef>
                <a:spcPts val="0"/>
              </a:spcBef>
              <a:spcAft>
                <a:spcPts val="0"/>
              </a:spcAft>
              <a:buNone/>
            </a:pPr>
            <a:endParaRPr sz="3500">
              <a:solidFill>
                <a:schemeClr val="dk1"/>
              </a:solidFill>
              <a:latin typeface="Calibri"/>
              <a:ea typeface="Calibri"/>
              <a:cs typeface="Calibri"/>
              <a:sym typeface="Calibri"/>
            </a:endParaRPr>
          </a:p>
          <a:p>
            <a:pPr marL="0" lvl="0" indent="0" algn="ctr" rtl="0">
              <a:spcBef>
                <a:spcPts val="0"/>
              </a:spcBef>
              <a:spcAft>
                <a:spcPts val="0"/>
              </a:spcAft>
              <a:buNone/>
            </a:pPr>
            <a:r>
              <a:rPr lang="en-US" sz="3000">
                <a:solidFill>
                  <a:schemeClr val="dk1"/>
                </a:solidFill>
                <a:latin typeface="Calibri"/>
                <a:ea typeface="Calibri"/>
                <a:cs typeface="Calibri"/>
                <a:sym typeface="Calibri"/>
              </a:rPr>
              <a:t>그 외</a:t>
            </a:r>
            <a:endParaRPr sz="3000">
              <a:solidFill>
                <a:schemeClr val="dk1"/>
              </a:solidFill>
              <a:latin typeface="Calibri"/>
              <a:ea typeface="Calibri"/>
              <a:cs typeface="Calibri"/>
              <a:sym typeface="Calibri"/>
            </a:endParaRPr>
          </a:p>
          <a:p>
            <a:pPr marL="0" lvl="0" indent="0" algn="ctr" rtl="0">
              <a:spcBef>
                <a:spcPts val="0"/>
              </a:spcBef>
              <a:spcAft>
                <a:spcPts val="0"/>
              </a:spcAft>
              <a:buNone/>
            </a:pPr>
            <a:r>
              <a:rPr lang="en-US" sz="4500">
                <a:solidFill>
                  <a:schemeClr val="dk1"/>
                </a:solidFill>
                <a:latin typeface="Calibri"/>
                <a:ea typeface="Calibri"/>
                <a:cs typeface="Calibri"/>
                <a:sym typeface="Calibri"/>
              </a:rPr>
              <a:t>브랜드 아님 (1점)</a:t>
            </a:r>
            <a:endParaRPr sz="4500">
              <a:solidFill>
                <a:schemeClr val="dk1"/>
              </a:solidFill>
              <a:latin typeface="Calibri"/>
              <a:ea typeface="Calibri"/>
              <a:cs typeface="Calibri"/>
              <a:sym typeface="Calibri"/>
            </a:endParaRPr>
          </a:p>
        </p:txBody>
      </p:sp>
      <p:grpSp>
        <p:nvGrpSpPr>
          <p:cNvPr id="239" name="Google Shape;239;g31c424d337c_1_102"/>
          <p:cNvGrpSpPr/>
          <p:nvPr/>
        </p:nvGrpSpPr>
        <p:grpSpPr>
          <a:xfrm>
            <a:off x="6" y="2429396"/>
            <a:ext cx="7016351" cy="6497593"/>
            <a:chOff x="152400" y="1428400"/>
            <a:chExt cx="7658100" cy="7195563"/>
          </a:xfrm>
        </p:grpSpPr>
        <p:pic>
          <p:nvPicPr>
            <p:cNvPr id="240" name="Google Shape;240;g31c424d337c_1_102"/>
            <p:cNvPicPr preferRelativeResize="0"/>
            <p:nvPr/>
          </p:nvPicPr>
          <p:blipFill>
            <a:blip r:embed="rId4">
              <a:alphaModFix/>
            </a:blip>
            <a:stretch>
              <a:fillRect/>
            </a:stretch>
          </p:blipFill>
          <p:spPr>
            <a:xfrm>
              <a:off x="152400" y="3489675"/>
              <a:ext cx="7658100" cy="5134288"/>
            </a:xfrm>
            <a:prstGeom prst="rect">
              <a:avLst/>
            </a:prstGeom>
            <a:noFill/>
            <a:ln>
              <a:noFill/>
            </a:ln>
          </p:spPr>
        </p:pic>
        <p:pic>
          <p:nvPicPr>
            <p:cNvPr id="241" name="Google Shape;241;g31c424d337c_1_102"/>
            <p:cNvPicPr preferRelativeResize="0"/>
            <p:nvPr/>
          </p:nvPicPr>
          <p:blipFill>
            <a:blip r:embed="rId5">
              <a:alphaModFix/>
            </a:blip>
            <a:stretch>
              <a:fillRect/>
            </a:stretch>
          </p:blipFill>
          <p:spPr>
            <a:xfrm>
              <a:off x="152400" y="1428400"/>
              <a:ext cx="7658100" cy="516255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BFF"/>
        </a:solidFill>
        <a:effectLst/>
      </p:bgPr>
    </p:bg>
    <p:spTree>
      <p:nvGrpSpPr>
        <p:cNvPr id="1" name="Shape 245"/>
        <p:cNvGrpSpPr/>
        <p:nvPr/>
      </p:nvGrpSpPr>
      <p:grpSpPr>
        <a:xfrm>
          <a:off x="0" y="0"/>
          <a:ext cx="0" cy="0"/>
          <a:chOff x="0" y="0"/>
          <a:chExt cx="0" cy="0"/>
        </a:xfrm>
      </p:grpSpPr>
      <p:sp>
        <p:nvSpPr>
          <p:cNvPr id="246" name="Google Shape;246;g31c424d337c_1_165"/>
          <p:cNvSpPr/>
          <p:nvPr/>
        </p:nvSpPr>
        <p:spPr>
          <a:xfrm>
            <a:off x="7930825" y="7858525"/>
            <a:ext cx="3349800" cy="1207500"/>
          </a:xfrm>
          <a:prstGeom prst="rightArrow">
            <a:avLst>
              <a:gd name="adj1" fmla="val 58263"/>
              <a:gd name="adj2" fmla="val 64491"/>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47" name="Google Shape;247;g31c424d337c_1_165"/>
          <p:cNvPicPr preferRelativeResize="0"/>
          <p:nvPr/>
        </p:nvPicPr>
        <p:blipFill>
          <a:blip r:embed="rId3">
            <a:alphaModFix/>
          </a:blip>
          <a:stretch>
            <a:fillRect/>
          </a:stretch>
        </p:blipFill>
        <p:spPr>
          <a:xfrm>
            <a:off x="1122626" y="1622575"/>
            <a:ext cx="10026725" cy="6016024"/>
          </a:xfrm>
          <a:prstGeom prst="rect">
            <a:avLst/>
          </a:prstGeom>
          <a:noFill/>
          <a:ln>
            <a:noFill/>
          </a:ln>
        </p:spPr>
      </p:pic>
      <p:sp>
        <p:nvSpPr>
          <p:cNvPr id="248" name="Google Shape;248;g31c424d337c_1_165"/>
          <p:cNvSpPr txBox="1"/>
          <p:nvPr/>
        </p:nvSpPr>
        <p:spPr>
          <a:xfrm>
            <a:off x="774208" y="660400"/>
            <a:ext cx="6272400" cy="6156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a:solidFill>
                  <a:srgbClr val="011523"/>
                </a:solidFill>
                <a:latin typeface="DM Serif Display"/>
                <a:ea typeface="DM Serif Display"/>
                <a:cs typeface="DM Serif Display"/>
                <a:sym typeface="DM Serif Display"/>
              </a:rPr>
              <a:t>4</a:t>
            </a:r>
            <a:r>
              <a:rPr lang="en-US" sz="3999" b="0" i="0" u="none" strike="noStrike" cap="none">
                <a:solidFill>
                  <a:srgbClr val="011523"/>
                </a:solidFill>
                <a:latin typeface="DM Serif Display"/>
                <a:ea typeface="DM Serif Display"/>
                <a:cs typeface="DM Serif Display"/>
                <a:sym typeface="DM Serif Display"/>
              </a:rPr>
              <a:t>. </a:t>
            </a:r>
            <a:r>
              <a:rPr lang="en-US" sz="3999">
                <a:solidFill>
                  <a:srgbClr val="011523"/>
                </a:solidFill>
                <a:latin typeface="DM Serif Display"/>
                <a:ea typeface="DM Serif Display"/>
                <a:cs typeface="DM Serif Display"/>
                <a:sym typeface="DM Serif Display"/>
              </a:rPr>
              <a:t>Data Preprocessing</a:t>
            </a:r>
            <a:endParaRPr/>
          </a:p>
        </p:txBody>
      </p:sp>
      <p:sp>
        <p:nvSpPr>
          <p:cNvPr id="249" name="Google Shape;249;g31c424d337c_1_165"/>
          <p:cNvSpPr txBox="1"/>
          <p:nvPr/>
        </p:nvSpPr>
        <p:spPr>
          <a:xfrm>
            <a:off x="13471552" y="650875"/>
            <a:ext cx="4096200" cy="615600"/>
          </a:xfrm>
          <a:prstGeom prst="rect">
            <a:avLst/>
          </a:prstGeom>
          <a:noFill/>
          <a:ln>
            <a:noFill/>
          </a:ln>
        </p:spPr>
        <p:txBody>
          <a:bodyPr spcFirstLastPara="1" wrap="square" lIns="0" tIns="0" rIns="0" bIns="0" anchor="t" anchorCtr="0">
            <a:spAutoFit/>
          </a:bodyPr>
          <a:lstStyle/>
          <a:p>
            <a:pPr marL="0" marR="0" lvl="0" indent="0" algn="r" rtl="0">
              <a:lnSpc>
                <a:spcPct val="140010"/>
              </a:lnSpc>
              <a:spcBef>
                <a:spcPts val="0"/>
              </a:spcBef>
              <a:spcAft>
                <a:spcPts val="0"/>
              </a:spcAft>
              <a:buNone/>
            </a:pPr>
            <a:r>
              <a:rPr lang="en-US" sz="3999">
                <a:solidFill>
                  <a:srgbClr val="011523"/>
                </a:solidFill>
              </a:rPr>
              <a:t>데이터 전처리</a:t>
            </a:r>
            <a:endParaRPr/>
          </a:p>
        </p:txBody>
      </p:sp>
      <p:pic>
        <p:nvPicPr>
          <p:cNvPr id="250" name="Google Shape;250;g31c424d337c_1_165"/>
          <p:cNvPicPr preferRelativeResize="0"/>
          <p:nvPr/>
        </p:nvPicPr>
        <p:blipFill>
          <a:blip r:embed="rId4">
            <a:alphaModFix/>
          </a:blip>
          <a:stretch>
            <a:fillRect/>
          </a:stretch>
        </p:blipFill>
        <p:spPr>
          <a:xfrm>
            <a:off x="11149350" y="1622575"/>
            <a:ext cx="6016026" cy="6016025"/>
          </a:xfrm>
          <a:prstGeom prst="rect">
            <a:avLst/>
          </a:prstGeom>
          <a:noFill/>
          <a:ln>
            <a:noFill/>
          </a:ln>
        </p:spPr>
      </p:pic>
      <p:sp>
        <p:nvSpPr>
          <p:cNvPr id="251" name="Google Shape;251;g31c424d337c_1_165"/>
          <p:cNvSpPr txBox="1"/>
          <p:nvPr/>
        </p:nvSpPr>
        <p:spPr>
          <a:xfrm>
            <a:off x="778550" y="7985175"/>
            <a:ext cx="76050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5000" b="1">
                <a:solidFill>
                  <a:schemeClr val="dk1"/>
                </a:solidFill>
                <a:latin typeface="Calibri"/>
                <a:ea typeface="Calibri"/>
                <a:cs typeface="Calibri"/>
                <a:sym typeface="Calibri"/>
              </a:rPr>
              <a:t>소비자 총물가지수 활용</a:t>
            </a:r>
            <a:endParaRPr sz="5000" b="1">
              <a:solidFill>
                <a:schemeClr val="dk1"/>
              </a:solidFill>
              <a:latin typeface="Calibri"/>
              <a:ea typeface="Calibri"/>
              <a:cs typeface="Calibri"/>
              <a:sym typeface="Calibri"/>
            </a:endParaRPr>
          </a:p>
        </p:txBody>
      </p:sp>
      <p:sp>
        <p:nvSpPr>
          <p:cNvPr id="252" name="Google Shape;252;g31c424d337c_1_165"/>
          <p:cNvSpPr txBox="1"/>
          <p:nvPr/>
        </p:nvSpPr>
        <p:spPr>
          <a:xfrm>
            <a:off x="10588050" y="7985175"/>
            <a:ext cx="71385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5000" b="1">
                <a:solidFill>
                  <a:schemeClr val="dk1"/>
                </a:solidFill>
                <a:latin typeface="Calibri"/>
                <a:ea typeface="Calibri"/>
                <a:cs typeface="Calibri"/>
                <a:sym typeface="Calibri"/>
              </a:rPr>
              <a:t>2023 화폐가치로 전환</a:t>
            </a:r>
            <a:endParaRPr sz="5000" b="1">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2462</Words>
  <Application>Microsoft Office PowerPoint</Application>
  <PresentationFormat>사용자 지정</PresentationFormat>
  <Paragraphs>352</Paragraphs>
  <Slides>26</Slides>
  <Notes>26</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26</vt:i4>
      </vt:variant>
    </vt:vector>
  </HeadingPairs>
  <TitlesOfParts>
    <vt:vector size="30" baseType="lpstr">
      <vt:lpstr>Calibri</vt:lpstr>
      <vt:lpstr>DM Serif Display</vt:lpstr>
      <vt:lpstr>Arial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human</dc:creator>
  <cp:lastModifiedBy>human</cp:lastModifiedBy>
  <cp:revision>13</cp:revision>
  <dcterms:created xsi:type="dcterms:W3CDTF">2006-08-16T00:00:00Z</dcterms:created>
  <dcterms:modified xsi:type="dcterms:W3CDTF">2024-12-05T13:02:50Z</dcterms:modified>
</cp:coreProperties>
</file>